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780" r:id="rId2"/>
    <p:sldId id="743" r:id="rId3"/>
    <p:sldId id="782" r:id="rId4"/>
    <p:sldId id="737" r:id="rId5"/>
    <p:sldId id="822" r:id="rId6"/>
    <p:sldId id="848" r:id="rId7"/>
    <p:sldId id="850" r:id="rId8"/>
    <p:sldId id="823" r:id="rId9"/>
    <p:sldId id="824" r:id="rId10"/>
    <p:sldId id="825" r:id="rId11"/>
    <p:sldId id="835" r:id="rId12"/>
    <p:sldId id="836" r:id="rId13"/>
    <p:sldId id="837" r:id="rId14"/>
    <p:sldId id="838" r:id="rId15"/>
    <p:sldId id="826" r:id="rId16"/>
    <p:sldId id="827" r:id="rId17"/>
    <p:sldId id="828" r:id="rId18"/>
    <p:sldId id="839" r:id="rId19"/>
    <p:sldId id="840" r:id="rId20"/>
    <p:sldId id="842" r:id="rId21"/>
    <p:sldId id="841" r:id="rId22"/>
    <p:sldId id="829" r:id="rId23"/>
    <p:sldId id="830" r:id="rId24"/>
    <p:sldId id="843" r:id="rId25"/>
    <p:sldId id="831" r:id="rId26"/>
    <p:sldId id="844" r:id="rId27"/>
    <p:sldId id="845" r:id="rId28"/>
    <p:sldId id="832" r:id="rId29"/>
    <p:sldId id="833" r:id="rId30"/>
    <p:sldId id="834" r:id="rId31"/>
    <p:sldId id="846" r:id="rId32"/>
    <p:sldId id="847" r:id="rId33"/>
    <p:sldId id="853" r:id="rId34"/>
    <p:sldId id="854" r:id="rId35"/>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294A5A"/>
    <a:srgbClr val="F65E00"/>
    <a:srgbClr val="F9C900"/>
    <a:srgbClr val="006BBC"/>
    <a:srgbClr val="EAEAEA"/>
    <a:srgbClr val="DDDDDD"/>
    <a:srgbClr val="0DC2D5"/>
    <a:srgbClr val="17DCF1"/>
    <a:srgbClr val="12D0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49635" autoAdjust="0"/>
  </p:normalViewPr>
  <p:slideViewPr>
    <p:cSldViewPr snapToObjects="1">
      <p:cViewPr varScale="1">
        <p:scale>
          <a:sx n="61" d="100"/>
          <a:sy n="61" d="100"/>
        </p:scale>
        <p:origin x="68" y="204"/>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776"/>
    </p:cViewPr>
  </p:sorterViewPr>
  <p:notesViewPr>
    <p:cSldViewPr snapToObjects="1">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t>‹#›</a:t>
            </a:fld>
            <a:endParaRPr lang="zh-CN" altLang="en-US"/>
          </a:p>
        </p:txBody>
      </p:sp>
    </p:spTree>
    <p:extLst>
      <p:ext uri="{BB962C8B-B14F-4D97-AF65-F5344CB8AC3E}">
        <p14:creationId xmlns:p14="http://schemas.microsoft.com/office/powerpoint/2010/main" val="3806555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2018/6/15</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357506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60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782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9430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5624" y="908050"/>
            <a:ext cx="10601349" cy="635000"/>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825624" y="1600200"/>
            <a:ext cx="10601349" cy="4525963"/>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Freeform 5"/>
          <p:cNvSpPr>
            <a:spLocks/>
          </p:cNvSpPr>
          <p:nvPr userDrawn="1"/>
        </p:nvSpPr>
        <p:spPr bwMode="auto">
          <a:xfrm>
            <a:off x="63836" y="73174"/>
            <a:ext cx="1227152" cy="486466"/>
          </a:xfrm>
          <a:custGeom>
            <a:avLst/>
            <a:gdLst>
              <a:gd name="T0" fmla="*/ 0 w 1600"/>
              <a:gd name="T1" fmla="*/ 0 h 617"/>
              <a:gd name="T2" fmla="*/ 1429 w 1600"/>
              <a:gd name="T3" fmla="*/ 0 h 617"/>
              <a:gd name="T4" fmla="*/ 1600 w 1600"/>
              <a:gd name="T5" fmla="*/ 308 h 617"/>
              <a:gd name="T6" fmla="*/ 1429 w 1600"/>
              <a:gd name="T7" fmla="*/ 617 h 617"/>
              <a:gd name="T8" fmla="*/ 0 w 1600"/>
              <a:gd name="T9" fmla="*/ 617 h 617"/>
              <a:gd name="T10" fmla="*/ 0 w 1600"/>
              <a:gd name="T11" fmla="*/ 0 h 617"/>
            </a:gdLst>
            <a:ahLst/>
            <a:cxnLst>
              <a:cxn ang="0">
                <a:pos x="T0" y="T1"/>
              </a:cxn>
              <a:cxn ang="0">
                <a:pos x="T2" y="T3"/>
              </a:cxn>
              <a:cxn ang="0">
                <a:pos x="T4" y="T5"/>
              </a:cxn>
              <a:cxn ang="0">
                <a:pos x="T6" y="T7"/>
              </a:cxn>
              <a:cxn ang="0">
                <a:pos x="T8" y="T9"/>
              </a:cxn>
              <a:cxn ang="0">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userDrawn="1"/>
        </p:nvSpPr>
        <p:spPr bwMode="auto">
          <a:xfrm>
            <a:off x="1196834" y="73174"/>
            <a:ext cx="10215809" cy="486466"/>
          </a:xfrm>
          <a:custGeom>
            <a:avLst/>
            <a:gdLst>
              <a:gd name="T0" fmla="*/ 0 w 13327"/>
              <a:gd name="T1" fmla="*/ 0 h 617"/>
              <a:gd name="T2" fmla="*/ 13155 w 13327"/>
              <a:gd name="T3" fmla="*/ 0 h 617"/>
              <a:gd name="T4" fmla="*/ 13327 w 13327"/>
              <a:gd name="T5" fmla="*/ 308 h 617"/>
              <a:gd name="T6" fmla="*/ 13155 w 13327"/>
              <a:gd name="T7" fmla="*/ 617 h 617"/>
              <a:gd name="T8" fmla="*/ 0 w 13327"/>
              <a:gd name="T9" fmla="*/ 617 h 617"/>
              <a:gd name="T10" fmla="*/ 171 w 13327"/>
              <a:gd name="T11" fmla="*/ 308 h 617"/>
              <a:gd name="T12" fmla="*/ 0 w 13327"/>
              <a:gd name="T13" fmla="*/ 0 h 617"/>
            </a:gdLst>
            <a:ahLst/>
            <a:cxnLst>
              <a:cxn ang="0">
                <a:pos x="T0" y="T1"/>
              </a:cxn>
              <a:cxn ang="0">
                <a:pos x="T2" y="T3"/>
              </a:cxn>
              <a:cxn ang="0">
                <a:pos x="T4" y="T5"/>
              </a:cxn>
              <a:cxn ang="0">
                <a:pos x="T6" y="T7"/>
              </a:cxn>
              <a:cxn ang="0">
                <a:pos x="T8" y="T9"/>
              </a:cxn>
              <a:cxn ang="0">
                <a:pos x="T10" y="T11"/>
              </a:cxn>
              <a:cxn ang="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userDrawn="1"/>
        </p:nvSpPr>
        <p:spPr bwMode="auto">
          <a:xfrm>
            <a:off x="11320056" y="73174"/>
            <a:ext cx="812871" cy="486466"/>
          </a:xfrm>
          <a:custGeom>
            <a:avLst/>
            <a:gdLst>
              <a:gd name="T0" fmla="*/ 0 w 1060"/>
              <a:gd name="T1" fmla="*/ 0 h 617"/>
              <a:gd name="T2" fmla="*/ 1060 w 1060"/>
              <a:gd name="T3" fmla="*/ 0 h 617"/>
              <a:gd name="T4" fmla="*/ 1060 w 1060"/>
              <a:gd name="T5" fmla="*/ 617 h 617"/>
              <a:gd name="T6" fmla="*/ 0 w 1060"/>
              <a:gd name="T7" fmla="*/ 617 h 617"/>
              <a:gd name="T8" fmla="*/ 172 w 1060"/>
              <a:gd name="T9" fmla="*/ 308 h 617"/>
              <a:gd name="T10" fmla="*/ 0 w 1060"/>
              <a:gd name="T11" fmla="*/ 0 h 617"/>
            </a:gdLst>
            <a:ahLst/>
            <a:cxnLst>
              <a:cxn ang="0">
                <a:pos x="T0" y="T1"/>
              </a:cxn>
              <a:cxn ang="0">
                <a:pos x="T2" y="T3"/>
              </a:cxn>
              <a:cxn ang="0">
                <a:pos x="T4" y="T5"/>
              </a:cxn>
              <a:cxn ang="0">
                <a:pos x="T6" y="T7"/>
              </a:cxn>
              <a:cxn ang="0">
                <a:pos x="T8" y="T9"/>
              </a:cxn>
              <a:cxn ang="0">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TextBox 14"/>
          <p:cNvSpPr txBox="1"/>
          <p:nvPr userDrawn="1"/>
        </p:nvSpPr>
        <p:spPr>
          <a:xfrm>
            <a:off x="11528228" y="116632"/>
            <a:ext cx="492443" cy="369332"/>
          </a:xfrm>
          <a:prstGeom prst="rect">
            <a:avLst/>
          </a:prstGeom>
          <a:noFill/>
        </p:spPr>
        <p:txBody>
          <a:bodyPr wrap="none" rtlCol="0">
            <a:spAutoFit/>
          </a:bodyPr>
          <a:lstStyle/>
          <a:p>
            <a:pPr algn="ctr"/>
            <a:fld id="{B879B013-EF15-44F9-9A4C-93BE492C244C}" type="slidenum">
              <a:rPr lang="zh-CN" altLang="en-US" sz="1800" smtClean="0">
                <a:solidFill>
                  <a:schemeClr val="accent2"/>
                </a:solidFill>
                <a:latin typeface="+mn-ea"/>
                <a:ea typeface="+mn-ea"/>
              </a:rPr>
              <a:pPr algn="ctr"/>
              <a:t>‹#›</a:t>
            </a:fld>
            <a:endParaRPr lang="zh-CN" altLang="en-US" sz="1800" dirty="0">
              <a:solidFill>
                <a:schemeClr val="accent2"/>
              </a:solidFill>
              <a:latin typeface="+mn-ea"/>
              <a:ea typeface="+mn-ea"/>
            </a:endParaRPr>
          </a:p>
        </p:txBody>
      </p:sp>
    </p:spTree>
    <p:extLst>
      <p:ext uri="{BB962C8B-B14F-4D97-AF65-F5344CB8AC3E}">
        <p14:creationId xmlns:p14="http://schemas.microsoft.com/office/powerpoint/2010/main" val="364612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33333">
                                          <p:cBhvr additive="base">
                                            <p:cTn id="7" dur="300" fill="hold"/>
                                            <p:tgtEl>
                                              <p:spTgt spid="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14:presetBounceEnd="33333">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3333">
                                          <p:cBhvr additive="base">
                                            <p:cTn id="16" dur="300" fill="hold"/>
                                            <p:tgtEl>
                                              <p:spTgt spid="10"/>
                                            </p:tgtEl>
                                            <p:attrNameLst>
                                              <p:attrName>ppt_x</p:attrName>
                                            </p:attrNameLst>
                                          </p:cBhvr>
                                          <p:tavLst>
                                            <p:tav tm="0">
                                              <p:val>
                                                <p:strVal val="1+#ppt_w/2"/>
                                              </p:val>
                                            </p:tav>
                                            <p:tav tm="100000">
                                              <p:val>
                                                <p:strVal val="#ppt_x"/>
                                              </p:val>
                                            </p:tav>
                                          </p:tavLst>
                                        </p:anim>
                                        <p:anim calcmode="lin" valueType="num" p14:bounceEnd="33333">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300" fill="hold"/>
                                            <p:tgtEl>
                                              <p:spTgt spid="10"/>
                                            </p:tgtEl>
                                            <p:attrNameLst>
                                              <p:attrName>ppt_x</p:attrName>
                                            </p:attrNameLst>
                                          </p:cBhvr>
                                          <p:tavLst>
                                            <p:tav tm="0">
                                              <p:val>
                                                <p:strVal val="1+#ppt_w/2"/>
                                              </p:val>
                                            </p:tav>
                                            <p:tav tm="100000">
                                              <p:val>
                                                <p:strVal val="#ppt_x"/>
                                              </p:val>
                                            </p:tav>
                                          </p:tavLst>
                                        </p:anim>
                                        <p:anim calcmode="lin" valueType="num">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885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988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9747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0494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047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8931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rtl="0" fontAlgn="base">
        <a:spcBef>
          <a:spcPct val="0"/>
        </a:spcBef>
        <a:spcAft>
          <a:spcPct val="0"/>
        </a:spcAft>
        <a:defRPr sz="2400">
          <a:solidFill>
            <a:schemeClr val="accent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3" name="Freeform 19"/>
          <p:cNvSpPr>
            <a:spLocks noEditPoints="1"/>
          </p:cNvSpPr>
          <p:nvPr/>
        </p:nvSpPr>
        <p:spPr bwMode="auto">
          <a:xfrm>
            <a:off x="699289" y="271955"/>
            <a:ext cx="1512168" cy="635751"/>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400" b="1" dirty="0">
                <a:solidFill>
                  <a:schemeClr val="tx1"/>
                </a:solidFill>
                <a:latin typeface="+mn-ea"/>
                <a:ea typeface="+mn-ea"/>
              </a:rPr>
              <a:t>创业计划书</a:t>
            </a:r>
            <a:endParaRPr lang="zh-CN" sz="6400" b="1" dirty="0">
              <a:solidFill>
                <a:schemeClr val="tx1"/>
              </a:solidFill>
              <a:latin typeface="+mn-ea"/>
              <a:ea typeface="+mn-ea"/>
            </a:endParaRP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a:solidFill>
                  <a:schemeClr val="tx1"/>
                </a:solidFill>
              </a:rPr>
              <a:t>大侠素材铺科技有限公司</a:t>
            </a:r>
            <a:endParaRPr lang="zh-CN" sz="2800" b="0" dirty="0">
              <a:solidFill>
                <a:schemeClr val="tx1"/>
              </a:solidFill>
            </a:endParaRPr>
          </a:p>
        </p:txBody>
      </p:sp>
      <p:sp>
        <p:nvSpPr>
          <p:cNvPr id="51" name="Rectangle 4"/>
          <p:cNvSpPr txBox="1">
            <a:spLocks noChangeArrowheads="1"/>
          </p:cNvSpPr>
          <p:nvPr/>
        </p:nvSpPr>
        <p:spPr bwMode="auto">
          <a:xfrm>
            <a:off x="655171" y="4221088"/>
            <a:ext cx="552127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2800" b="0" dirty="0">
                <a:solidFill>
                  <a:schemeClr val="tx1"/>
                </a:solidFill>
                <a:latin typeface="+mn-ea"/>
                <a:ea typeface="+mn-ea"/>
              </a:rPr>
              <a:t>STEAM</a:t>
            </a:r>
            <a:r>
              <a:rPr lang="zh-CN" altLang="en-US" sz="2800" b="0" dirty="0">
                <a:solidFill>
                  <a:schemeClr val="tx1"/>
                </a:solidFill>
                <a:latin typeface="+mn-ea"/>
                <a:ea typeface="+mn-ea"/>
              </a:rPr>
              <a:t>教育项目</a:t>
            </a:r>
            <a:endParaRPr lang="zh-CN" altLang="zh-CN" sz="2800" b="0" dirty="0">
              <a:solidFill>
                <a:schemeClr val="tx1"/>
              </a:solidFill>
              <a:latin typeface="+mn-ea"/>
              <a:ea typeface="+mn-ea"/>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2" name="背景音乐 - 2 - 盟军敢死队 勇往直前(短).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1725" y="-1251520"/>
            <a:ext cx="609600" cy="609600"/>
          </a:xfrm>
          <a:prstGeom prst="rect">
            <a:avLst/>
          </a:prstGeom>
        </p:spPr>
      </p:pic>
    </p:spTree>
    <p:extLst>
      <p:ext uri="{BB962C8B-B14F-4D97-AF65-F5344CB8AC3E}">
        <p14:creationId xmlns:p14="http://schemas.microsoft.com/office/powerpoint/2010/main" val="1624874197"/>
      </p:ext>
    </p:extLst>
  </p:cSld>
  <p:clrMapOvr>
    <a:masterClrMapping/>
  </p:clrMapOvr>
  <mc:AlternateContent xmlns:mc="http://schemas.openxmlformats.org/markup-compatibility/2006" xmlns:p14="http://schemas.microsoft.com/office/powerpoint/2010/main">
    <mc:Choice Requires="p14">
      <p:transition spd="slow" p14:dur="2000" advTm="9437">
        <p14:flash/>
      </p:transition>
    </mc:Choice>
    <mc:Fallback xmlns="">
      <p:transition spd="slow" advTm="9437">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14:presetBounceEnd="20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20000">
                                          <p:cBhvr additive="base">
                                            <p:cTn id="10"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31"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3800"/>
                                </p:stCondLst>
                                <p:childTnLst>
                                  <p:par>
                                    <p:cTn id="53" presetID="2" presetClass="entr" presetSubtype="12"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1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3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0-#ppt_w/2"/>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childTnLst>
                              </p:cTn>
                            </p:par>
                            <p:par>
                              <p:cTn id="73" fill="hold">
                                <p:stCondLst>
                                  <p:cond delay="47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49"/>
                                            </p:tgtEl>
                                            <p:attrNameLst>
                                              <p:attrName>style.visibility</p:attrName>
                                            </p:attrNameLst>
                                          </p:cBhvr>
                                          <p:to>
                                            <p:strVal val="visible"/>
                                          </p:to>
                                        </p:set>
                                        <p:anim by="(-#ppt_w*2)" calcmode="lin" valueType="num">
                                          <p:cBhvr rctx="PPT">
                                            <p:cTn id="76" dur="500" autoRev="1" fill="hold">
                                              <p:stCondLst>
                                                <p:cond delay="0"/>
                                              </p:stCondLst>
                                            </p:cTn>
                                            <p:tgtEl>
                                              <p:spTgt spid="49"/>
                                            </p:tgtEl>
                                            <p:attrNameLst>
                                              <p:attrName>ppt_w</p:attrName>
                                            </p:attrNameLst>
                                          </p:cBhvr>
                                        </p:anim>
                                        <p:anim by="(#ppt_w*0.50)" calcmode="lin" valueType="num">
                                          <p:cBhvr>
                                            <p:cTn id="77" dur="500" decel="50000" autoRev="1" fill="hold">
                                              <p:stCondLst>
                                                <p:cond delay="0"/>
                                              </p:stCondLst>
                                            </p:cTn>
                                            <p:tgtEl>
                                              <p:spTgt spid="49"/>
                                            </p:tgtEl>
                                            <p:attrNameLst>
                                              <p:attrName>ppt_x</p:attrName>
                                            </p:attrNameLst>
                                          </p:cBhvr>
                                        </p:anim>
                                        <p:anim from="(-#ppt_h/2)" to="(#ppt_y)" calcmode="lin" valueType="num">
                                          <p:cBhvr>
                                            <p:cTn id="78" dur="1000" fill="hold">
                                              <p:stCondLst>
                                                <p:cond delay="0"/>
                                              </p:stCondLst>
                                            </p:cTn>
                                            <p:tgtEl>
                                              <p:spTgt spid="49"/>
                                            </p:tgtEl>
                                            <p:attrNameLst>
                                              <p:attrName>ppt_y</p:attrName>
                                            </p:attrNameLst>
                                          </p:cBhvr>
                                        </p:anim>
                                        <p:animRot by="21600000">
                                          <p:cBhvr>
                                            <p:cTn id="79" dur="1000" fill="hold">
                                              <p:stCondLst>
                                                <p:cond delay="0"/>
                                              </p:stCondLst>
                                            </p:cTn>
                                            <p:tgtEl>
                                              <p:spTgt spid="49"/>
                                            </p:tgtEl>
                                            <p:attrNameLst>
                                              <p:attrName>r</p:attrName>
                                            </p:attrNameLst>
                                          </p:cBhvr>
                                        </p:animRo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6600"/>
                                </p:stCondLst>
                                <p:childTnLst>
                                  <p:par>
                                    <p:cTn id="85" presetID="2" presetClass="entr" presetSubtype="6"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childTnLst>
                              </p:cTn>
                            </p:par>
                            <p:par>
                              <p:cTn id="89" fill="hold">
                                <p:stCondLst>
                                  <p:cond delay="7100"/>
                                </p:stCondLst>
                                <p:childTnLst>
                                  <p:par>
                                    <p:cTn id="90" presetID="22" presetClass="entr" presetSubtype="8"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childTnLst>
                              </p:cTn>
                            </p:par>
                            <p:par>
                              <p:cTn id="93" fill="hold">
                                <p:stCondLst>
                                  <p:cond delay="7600"/>
                                </p:stCondLst>
                                <p:childTnLst>
                                  <p:par>
                                    <p:cTn id="94" presetID="2" presetClass="entr" presetSubtype="9" fill="hold" grpId="0" nodeType="afterEffect" p14:presetBounceEnd="40000">
                                      <p:stCondLst>
                                        <p:cond delay="0"/>
                                      </p:stCondLst>
                                      <p:childTnLst>
                                        <p:set>
                                          <p:cBhvr>
                                            <p:cTn id="95" dur="1" fill="hold">
                                              <p:stCondLst>
                                                <p:cond delay="0"/>
                                              </p:stCondLst>
                                            </p:cTn>
                                            <p:tgtEl>
                                              <p:spTgt spid="52"/>
                                            </p:tgtEl>
                                            <p:attrNameLst>
                                              <p:attrName>style.visibility</p:attrName>
                                            </p:attrNameLst>
                                          </p:cBhvr>
                                          <p:to>
                                            <p:strVal val="visible"/>
                                          </p:to>
                                        </p:set>
                                        <p:anim calcmode="lin" valueType="num" p14:bounceEnd="40000">
                                          <p:cBhvr additive="base">
                                            <p:cTn id="96"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97"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8" repeatCount="indefinite" fill="remove" display="0">
                      <p:stCondLst>
                        <p:cond delay="indefinite"/>
                      </p:stCondLst>
                      <p:endCondLst>
                        <p:cond evt="onStopAudio" delay="0">
                          <p:tgtEl>
                            <p:sldTgt/>
                          </p:tgtEl>
                        </p:cond>
                      </p:endCondLst>
                    </p:cTn>
                    <p:tgtEl>
                      <p:spTgt spid="12"/>
                    </p:tgtEl>
                  </p:cMediaNode>
                </p:audio>
              </p:childTnLst>
            </p:cTn>
          </p:par>
        </p:tnLst>
        <p:bldLst>
          <p:bldP spid="43" grpId="0" animBg="1"/>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31"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3800"/>
                                </p:stCondLst>
                                <p:childTnLst>
                                  <p:par>
                                    <p:cTn id="53" presetID="2" presetClass="entr" presetSubtype="12"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1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3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0-#ppt_w/2"/>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childTnLst>
                              </p:cTn>
                            </p:par>
                            <p:par>
                              <p:cTn id="73" fill="hold">
                                <p:stCondLst>
                                  <p:cond delay="47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49"/>
                                            </p:tgtEl>
                                            <p:attrNameLst>
                                              <p:attrName>style.visibility</p:attrName>
                                            </p:attrNameLst>
                                          </p:cBhvr>
                                          <p:to>
                                            <p:strVal val="visible"/>
                                          </p:to>
                                        </p:set>
                                        <p:anim by="(-#ppt_w*2)" calcmode="lin" valueType="num">
                                          <p:cBhvr rctx="PPT">
                                            <p:cTn id="76" dur="500" autoRev="1" fill="hold">
                                              <p:stCondLst>
                                                <p:cond delay="0"/>
                                              </p:stCondLst>
                                            </p:cTn>
                                            <p:tgtEl>
                                              <p:spTgt spid="49"/>
                                            </p:tgtEl>
                                            <p:attrNameLst>
                                              <p:attrName>ppt_w</p:attrName>
                                            </p:attrNameLst>
                                          </p:cBhvr>
                                        </p:anim>
                                        <p:anim by="(#ppt_w*0.50)" calcmode="lin" valueType="num">
                                          <p:cBhvr>
                                            <p:cTn id="77" dur="500" decel="50000" autoRev="1" fill="hold">
                                              <p:stCondLst>
                                                <p:cond delay="0"/>
                                              </p:stCondLst>
                                            </p:cTn>
                                            <p:tgtEl>
                                              <p:spTgt spid="49"/>
                                            </p:tgtEl>
                                            <p:attrNameLst>
                                              <p:attrName>ppt_x</p:attrName>
                                            </p:attrNameLst>
                                          </p:cBhvr>
                                        </p:anim>
                                        <p:anim from="(-#ppt_h/2)" to="(#ppt_y)" calcmode="lin" valueType="num">
                                          <p:cBhvr>
                                            <p:cTn id="78" dur="1000" fill="hold">
                                              <p:stCondLst>
                                                <p:cond delay="0"/>
                                              </p:stCondLst>
                                            </p:cTn>
                                            <p:tgtEl>
                                              <p:spTgt spid="49"/>
                                            </p:tgtEl>
                                            <p:attrNameLst>
                                              <p:attrName>ppt_y</p:attrName>
                                            </p:attrNameLst>
                                          </p:cBhvr>
                                        </p:anim>
                                        <p:animRot by="21600000">
                                          <p:cBhvr>
                                            <p:cTn id="79" dur="1000" fill="hold">
                                              <p:stCondLst>
                                                <p:cond delay="0"/>
                                              </p:stCondLst>
                                            </p:cTn>
                                            <p:tgtEl>
                                              <p:spTgt spid="49"/>
                                            </p:tgtEl>
                                            <p:attrNameLst>
                                              <p:attrName>r</p:attrName>
                                            </p:attrNameLst>
                                          </p:cBhvr>
                                        </p:animRo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6600"/>
                                </p:stCondLst>
                                <p:childTnLst>
                                  <p:par>
                                    <p:cTn id="85" presetID="2" presetClass="entr" presetSubtype="6"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childTnLst>
                              </p:cTn>
                            </p:par>
                            <p:par>
                              <p:cTn id="89" fill="hold">
                                <p:stCondLst>
                                  <p:cond delay="7100"/>
                                </p:stCondLst>
                                <p:childTnLst>
                                  <p:par>
                                    <p:cTn id="90" presetID="22" presetClass="entr" presetSubtype="8"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childTnLst>
                              </p:cTn>
                            </p:par>
                            <p:par>
                              <p:cTn id="93" fill="hold">
                                <p:stCondLst>
                                  <p:cond delay="7600"/>
                                </p:stCondLst>
                                <p:childTnLst>
                                  <p:par>
                                    <p:cTn id="94" presetID="2" presetClass="entr" presetSubtype="9" fill="hold" grpId="0" nodeType="afterEffect">
                                      <p:stCondLst>
                                        <p:cond delay="0"/>
                                      </p:stCondLst>
                                      <p:childTnLst>
                                        <p:set>
                                          <p:cBhvr>
                                            <p:cTn id="95" dur="1" fill="hold">
                                              <p:stCondLst>
                                                <p:cond delay="0"/>
                                              </p:stCondLst>
                                            </p:cTn>
                                            <p:tgtEl>
                                              <p:spTgt spid="52"/>
                                            </p:tgtEl>
                                            <p:attrNameLst>
                                              <p:attrName>style.visibility</p:attrName>
                                            </p:attrNameLst>
                                          </p:cBhvr>
                                          <p:to>
                                            <p:strVal val="visible"/>
                                          </p:to>
                                        </p:set>
                                        <p:anim calcmode="lin" valueType="num">
                                          <p:cBhvr additive="base">
                                            <p:cTn id="96" dur="500" fill="hold"/>
                                            <p:tgtEl>
                                              <p:spTgt spid="52"/>
                                            </p:tgtEl>
                                            <p:attrNameLst>
                                              <p:attrName>ppt_x</p:attrName>
                                            </p:attrNameLst>
                                          </p:cBhvr>
                                          <p:tavLst>
                                            <p:tav tm="0">
                                              <p:val>
                                                <p:strVal val="0-#ppt_w/2"/>
                                              </p:val>
                                            </p:tav>
                                            <p:tav tm="100000">
                                              <p:val>
                                                <p:strVal val="#ppt_x"/>
                                              </p:val>
                                            </p:tav>
                                          </p:tavLst>
                                        </p:anim>
                                        <p:anim calcmode="lin" valueType="num">
                                          <p:cBhvr additive="base">
                                            <p:cTn id="97"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8" repeatCount="indefinite" fill="remove" display="0">
                      <p:stCondLst>
                        <p:cond delay="indefinite"/>
                      </p:stCondLst>
                      <p:endCondLst>
                        <p:cond evt="onStopAudio" delay="0">
                          <p:tgtEl>
                            <p:sldTgt/>
                          </p:tgtEl>
                        </p:cond>
                      </p:endCondLst>
                    </p:cTn>
                    <p:tgtEl>
                      <p:spTgt spid="12"/>
                    </p:tgtEl>
                  </p:cMediaNode>
                </p:audio>
              </p:childTnLst>
            </p:cTn>
          </p:par>
        </p:tnLst>
        <p:bldLst>
          <p:bldP spid="43" grpId="0" animBg="1"/>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Fallback>
  </mc:AlternateContent>
  <p:extLst mod="1">
    <p:ext uri="{E180D4A7-C9FB-4DFB-919C-405C955672EB}">
      <p14:showEvtLst xmlns:p14="http://schemas.microsoft.com/office/powerpoint/2010/main">
        <p14:playEvt time="0" objId="1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2.2 </a:t>
            </a:r>
            <a:r>
              <a:rPr lang="zh-CN" altLang="en-US" sz="2800" dirty="0">
                <a:solidFill>
                  <a:schemeClr val="accent2"/>
                </a:solidFill>
                <a:latin typeface="微软雅黑"/>
                <a:ea typeface="微软雅黑"/>
              </a:rPr>
              <a:t>需求分析</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26" name="Freeform 11"/>
          <p:cNvSpPr>
            <a:spLocks/>
          </p:cNvSpPr>
          <p:nvPr/>
        </p:nvSpPr>
        <p:spPr bwMode="auto">
          <a:xfrm>
            <a:off x="5377631" y="1731168"/>
            <a:ext cx="995363" cy="4243387"/>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2043414" y="1354137"/>
            <a:ext cx="3233739" cy="696912"/>
            <a:chOff x="1800275" y="1490663"/>
            <a:chExt cx="3233739" cy="696912"/>
          </a:xfrm>
        </p:grpSpPr>
        <p:sp>
          <p:nvSpPr>
            <p:cNvPr id="28" name="Freeform 5"/>
            <p:cNvSpPr>
              <a:spLocks/>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29" name="TextBox 28"/>
            <p:cNvSpPr txBox="1"/>
            <p:nvPr/>
          </p:nvSpPr>
          <p:spPr>
            <a:xfrm>
              <a:off x="1812154" y="1657035"/>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找政府办事难问题</a:t>
              </a:r>
            </a:p>
          </p:txBody>
        </p:sp>
      </p:grpSp>
      <p:grpSp>
        <p:nvGrpSpPr>
          <p:cNvPr id="30" name="组合 29"/>
          <p:cNvGrpSpPr/>
          <p:nvPr/>
        </p:nvGrpSpPr>
        <p:grpSpPr>
          <a:xfrm>
            <a:off x="2043414" y="2187574"/>
            <a:ext cx="3233739" cy="695325"/>
            <a:chOff x="1800275" y="2324100"/>
            <a:chExt cx="3233739" cy="695325"/>
          </a:xfrm>
        </p:grpSpPr>
        <p:sp>
          <p:nvSpPr>
            <p:cNvPr id="31" name="Freeform 6"/>
            <p:cNvSpPr>
              <a:spLocks/>
            </p:cNvSpPr>
            <p:nvPr/>
          </p:nvSpPr>
          <p:spPr bwMode="auto">
            <a:xfrm>
              <a:off x="1800275" y="2324100"/>
              <a:ext cx="3233738" cy="695325"/>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2" name="TextBox 31"/>
            <p:cNvSpPr txBox="1"/>
            <p:nvPr/>
          </p:nvSpPr>
          <p:spPr>
            <a:xfrm>
              <a:off x="1812154" y="2440929"/>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食品安全问题</a:t>
              </a:r>
            </a:p>
          </p:txBody>
        </p:sp>
      </p:grpSp>
      <p:grpSp>
        <p:nvGrpSpPr>
          <p:cNvPr id="33" name="组合 32"/>
          <p:cNvGrpSpPr/>
          <p:nvPr/>
        </p:nvGrpSpPr>
        <p:grpSpPr>
          <a:xfrm>
            <a:off x="2043414" y="3019424"/>
            <a:ext cx="3233739" cy="696912"/>
            <a:chOff x="1800275" y="3155950"/>
            <a:chExt cx="3233739" cy="696912"/>
          </a:xfrm>
        </p:grpSpPr>
        <p:sp>
          <p:nvSpPr>
            <p:cNvPr id="34" name="Freeform 7"/>
            <p:cNvSpPr>
              <a:spLocks/>
            </p:cNvSpPr>
            <p:nvPr/>
          </p:nvSpPr>
          <p:spPr bwMode="auto">
            <a:xfrm>
              <a:off x="1800275" y="3155950"/>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5" name="TextBox 34"/>
            <p:cNvSpPr txBox="1"/>
            <p:nvPr/>
          </p:nvSpPr>
          <p:spPr>
            <a:xfrm>
              <a:off x="1812154" y="3273573"/>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电商诚信问题</a:t>
              </a:r>
            </a:p>
          </p:txBody>
        </p:sp>
      </p:grpSp>
      <p:grpSp>
        <p:nvGrpSpPr>
          <p:cNvPr id="36" name="组合 35"/>
          <p:cNvGrpSpPr/>
          <p:nvPr/>
        </p:nvGrpSpPr>
        <p:grpSpPr>
          <a:xfrm>
            <a:off x="2043414" y="3852862"/>
            <a:ext cx="3233739" cy="695325"/>
            <a:chOff x="1800275" y="3989388"/>
            <a:chExt cx="3233739" cy="695325"/>
          </a:xfrm>
        </p:grpSpPr>
        <p:sp>
          <p:nvSpPr>
            <p:cNvPr id="37" name="Freeform 8"/>
            <p:cNvSpPr>
              <a:spLocks/>
            </p:cNvSpPr>
            <p:nvPr/>
          </p:nvSpPr>
          <p:spPr bwMode="auto">
            <a:xfrm>
              <a:off x="1800275" y="3989388"/>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8" name="TextBox 37"/>
            <p:cNvSpPr txBox="1"/>
            <p:nvPr/>
          </p:nvSpPr>
          <p:spPr>
            <a:xfrm>
              <a:off x="1812154" y="4106217"/>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店大欺客问题</a:t>
              </a:r>
            </a:p>
          </p:txBody>
        </p:sp>
      </p:grpSp>
      <p:grpSp>
        <p:nvGrpSpPr>
          <p:cNvPr id="39" name="组合 38"/>
          <p:cNvGrpSpPr/>
          <p:nvPr/>
        </p:nvGrpSpPr>
        <p:grpSpPr>
          <a:xfrm>
            <a:off x="2043414" y="4686299"/>
            <a:ext cx="3233738" cy="695325"/>
            <a:chOff x="1800275" y="4822825"/>
            <a:chExt cx="3233738" cy="695325"/>
          </a:xfrm>
        </p:grpSpPr>
        <p:sp>
          <p:nvSpPr>
            <p:cNvPr id="40" name="Freeform 9"/>
            <p:cNvSpPr>
              <a:spLocks/>
            </p:cNvSpPr>
            <p:nvPr/>
          </p:nvSpPr>
          <p:spPr bwMode="auto">
            <a:xfrm>
              <a:off x="1800275" y="4822825"/>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1" name="TextBox 40"/>
            <p:cNvSpPr txBox="1"/>
            <p:nvPr/>
          </p:nvSpPr>
          <p:spPr>
            <a:xfrm>
              <a:off x="1812153" y="4939654"/>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物业服务水平问题</a:t>
              </a:r>
            </a:p>
          </p:txBody>
        </p:sp>
      </p:grpSp>
      <p:grpSp>
        <p:nvGrpSpPr>
          <p:cNvPr id="42" name="组合 41"/>
          <p:cNvGrpSpPr/>
          <p:nvPr/>
        </p:nvGrpSpPr>
        <p:grpSpPr>
          <a:xfrm>
            <a:off x="2043414" y="5518149"/>
            <a:ext cx="3233738" cy="696912"/>
            <a:chOff x="1800275" y="5654675"/>
            <a:chExt cx="3233738" cy="696912"/>
          </a:xfrm>
        </p:grpSpPr>
        <p:sp>
          <p:nvSpPr>
            <p:cNvPr id="43" name="Freeform 10"/>
            <p:cNvSpPr>
              <a:spLocks/>
            </p:cNvSpPr>
            <p:nvPr/>
          </p:nvSpPr>
          <p:spPr bwMode="auto">
            <a:xfrm>
              <a:off x="1800275" y="5654675"/>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4" name="TextBox 43"/>
            <p:cNvSpPr txBox="1"/>
            <p:nvPr/>
          </p:nvSpPr>
          <p:spPr>
            <a:xfrm>
              <a:off x="1813126" y="5654675"/>
              <a:ext cx="3220887" cy="523220"/>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en-US" altLang="zh-CN" dirty="0">
                  <a:solidFill>
                    <a:schemeClr val="accent1"/>
                  </a:solidFill>
                </a:rPr>
                <a:t>……</a:t>
              </a:r>
              <a:endParaRPr lang="zh-CN" altLang="en-US" dirty="0">
                <a:solidFill>
                  <a:schemeClr val="accent1"/>
                </a:solidFill>
              </a:endParaRPr>
            </a:p>
          </p:txBody>
        </p:sp>
      </p:grpSp>
      <p:grpSp>
        <p:nvGrpSpPr>
          <p:cNvPr id="45" name="组合 44"/>
          <p:cNvGrpSpPr/>
          <p:nvPr/>
        </p:nvGrpSpPr>
        <p:grpSpPr>
          <a:xfrm>
            <a:off x="6629552" y="2208602"/>
            <a:ext cx="3105388" cy="3109278"/>
            <a:chOff x="6386413" y="2345128"/>
            <a:chExt cx="3105388" cy="3109278"/>
          </a:xfrm>
        </p:grpSpPr>
        <p:sp>
          <p:nvSpPr>
            <p:cNvPr id="46" name="Oval 15"/>
            <p:cNvSpPr>
              <a:spLocks noChangeArrowheads="1"/>
            </p:cNvSpPr>
            <p:nvPr/>
          </p:nvSpPr>
          <p:spPr bwMode="auto">
            <a:xfrm>
              <a:off x="6386413" y="2345128"/>
              <a:ext cx="3105388" cy="3109278"/>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6890469" y="2712115"/>
              <a:ext cx="2446876" cy="2554545"/>
            </a:xfrm>
            <a:prstGeom prst="rect">
              <a:avLst/>
            </a:prstGeom>
            <a:noFill/>
          </p:spPr>
          <p:txBody>
            <a:bodyPr wrap="square" rtlCol="0">
              <a:spAutoFit/>
            </a:bodyPr>
            <a:lstStyle/>
            <a:p>
              <a:r>
                <a:rPr lang="zh-CN" altLang="en-US" sz="8000" b="1" dirty="0">
                  <a:solidFill>
                    <a:schemeClr val="accent2"/>
                  </a:solidFill>
                  <a:latin typeface="+mj-ea"/>
                  <a:ea typeface="+mj-ea"/>
                </a:rPr>
                <a:t>现实需求</a:t>
              </a:r>
            </a:p>
          </p:txBody>
        </p:sp>
      </p:grpSp>
    </p:spTree>
    <p:extLst>
      <p:ext uri="{BB962C8B-B14F-4D97-AF65-F5344CB8AC3E}">
        <p14:creationId xmlns:p14="http://schemas.microsoft.com/office/powerpoint/2010/main" val="1176632019"/>
      </p:ext>
    </p:extLst>
  </p:cSld>
  <p:clrMapOvr>
    <a:masterClrMapping/>
  </p:clrMapOvr>
  <p:transition spd="slow" advTm="514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2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3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4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par>
                          <p:cTn id="37" fill="hold">
                            <p:stCondLst>
                              <p:cond delay="1640"/>
                            </p:stCondLst>
                            <p:childTnLst>
                              <p:par>
                                <p:cTn id="38" presetID="16" presetClass="entr" presetSubtype="2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Horizontal)">
                                      <p:cBhvr>
                                        <p:cTn id="40" dur="500"/>
                                        <p:tgtEl>
                                          <p:spTgt spid="26"/>
                                        </p:tgtEl>
                                      </p:cBhvr>
                                    </p:animEffect>
                                  </p:childTnLst>
                                </p:cTn>
                              </p:par>
                            </p:childTnLst>
                          </p:cTn>
                        </p:par>
                        <p:par>
                          <p:cTn id="41" fill="hold">
                            <p:stCondLst>
                              <p:cond delay="2140"/>
                            </p:stCondLst>
                            <p:childTnLst>
                              <p:par>
                                <p:cTn id="42" presetID="42" presetClass="entr" presetSubtype="0"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2.3 </a:t>
            </a:r>
            <a:r>
              <a:rPr lang="zh-CN" altLang="en-US" sz="2800" dirty="0">
                <a:solidFill>
                  <a:schemeClr val="accent2"/>
                </a:solidFill>
                <a:latin typeface="微软雅黑"/>
                <a:ea typeface="微软雅黑"/>
              </a:rPr>
              <a:t>解决了什么问题？</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13"/>
          <p:cNvSpPr>
            <a:spLocks/>
          </p:cNvSpPr>
          <p:nvPr/>
        </p:nvSpPr>
        <p:spPr bwMode="auto">
          <a:xfrm>
            <a:off x="8860314" y="2638120"/>
            <a:ext cx="661988" cy="2606405"/>
          </a:xfrm>
          <a:custGeom>
            <a:avLst/>
            <a:gdLst>
              <a:gd name="T0" fmla="*/ 819 w 819"/>
              <a:gd name="T1" fmla="*/ 1728 h 3366"/>
              <a:gd name="T2" fmla="*/ 559 w 819"/>
              <a:gd name="T3" fmla="*/ 1854 h 3366"/>
              <a:gd name="T4" fmla="*/ 492 w 819"/>
              <a:gd name="T5" fmla="*/ 2144 h 3366"/>
              <a:gd name="T6" fmla="*/ 492 w 819"/>
              <a:gd name="T7" fmla="*/ 2785 h 3366"/>
              <a:gd name="T8" fmla="*/ 372 w 819"/>
              <a:gd name="T9" fmla="*/ 3239 h 3366"/>
              <a:gd name="T10" fmla="*/ 0 w 819"/>
              <a:gd name="T11" fmla="*/ 3366 h 3366"/>
              <a:gd name="T12" fmla="*/ 0 w 819"/>
              <a:gd name="T13" fmla="*/ 3262 h 3366"/>
              <a:gd name="T14" fmla="*/ 283 w 819"/>
              <a:gd name="T15" fmla="*/ 3150 h 3366"/>
              <a:gd name="T16" fmla="*/ 357 w 819"/>
              <a:gd name="T17" fmla="*/ 2845 h 3366"/>
              <a:gd name="T18" fmla="*/ 357 w 819"/>
              <a:gd name="T19" fmla="*/ 2115 h 3366"/>
              <a:gd name="T20" fmla="*/ 454 w 819"/>
              <a:gd name="T21" fmla="*/ 1802 h 3366"/>
              <a:gd name="T22" fmla="*/ 685 w 819"/>
              <a:gd name="T23" fmla="*/ 1698 h 3366"/>
              <a:gd name="T24" fmla="*/ 685 w 819"/>
              <a:gd name="T25" fmla="*/ 1668 h 3366"/>
              <a:gd name="T26" fmla="*/ 462 w 819"/>
              <a:gd name="T27" fmla="*/ 1578 h 3366"/>
              <a:gd name="T28" fmla="*/ 357 w 819"/>
              <a:gd name="T29" fmla="*/ 1251 h 3366"/>
              <a:gd name="T30" fmla="*/ 357 w 819"/>
              <a:gd name="T31" fmla="*/ 521 h 3366"/>
              <a:gd name="T32" fmla="*/ 283 w 819"/>
              <a:gd name="T33" fmla="*/ 208 h 3366"/>
              <a:gd name="T34" fmla="*/ 0 w 819"/>
              <a:gd name="T35" fmla="*/ 104 h 3366"/>
              <a:gd name="T36" fmla="*/ 0 w 819"/>
              <a:gd name="T37" fmla="*/ 0 h 3366"/>
              <a:gd name="T38" fmla="*/ 372 w 819"/>
              <a:gd name="T39" fmla="*/ 126 h 3366"/>
              <a:gd name="T40" fmla="*/ 492 w 819"/>
              <a:gd name="T41" fmla="*/ 581 h 3366"/>
              <a:gd name="T42" fmla="*/ 492 w 819"/>
              <a:gd name="T43" fmla="*/ 1221 h 3366"/>
              <a:gd name="T44" fmla="*/ 566 w 819"/>
              <a:gd name="T45" fmla="*/ 1519 h 3366"/>
              <a:gd name="T46" fmla="*/ 819 w 819"/>
              <a:gd name="T47" fmla="*/ 1638 h 3366"/>
              <a:gd name="T48" fmla="*/ 819 w 819"/>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9" h="3366">
                <a:moveTo>
                  <a:pt x="819" y="1728"/>
                </a:moveTo>
                <a:cubicBezTo>
                  <a:pt x="690" y="1738"/>
                  <a:pt x="603" y="1780"/>
                  <a:pt x="559" y="1854"/>
                </a:cubicBezTo>
                <a:cubicBezTo>
                  <a:pt x="514" y="1928"/>
                  <a:pt x="492" y="2026"/>
                  <a:pt x="492" y="2144"/>
                </a:cubicBezTo>
                <a:lnTo>
                  <a:pt x="492" y="2785"/>
                </a:lnTo>
                <a:cubicBezTo>
                  <a:pt x="492" y="3004"/>
                  <a:pt x="452" y="3155"/>
                  <a:pt x="372" y="3239"/>
                </a:cubicBezTo>
                <a:cubicBezTo>
                  <a:pt x="293" y="3324"/>
                  <a:pt x="169" y="3366"/>
                  <a:pt x="0" y="3366"/>
                </a:cubicBezTo>
                <a:lnTo>
                  <a:pt x="0" y="3262"/>
                </a:lnTo>
                <a:cubicBezTo>
                  <a:pt x="139" y="3262"/>
                  <a:pt x="234" y="3224"/>
                  <a:pt x="283" y="3150"/>
                </a:cubicBezTo>
                <a:cubicBezTo>
                  <a:pt x="333" y="3075"/>
                  <a:pt x="357" y="2974"/>
                  <a:pt x="357" y="2845"/>
                </a:cubicBezTo>
                <a:lnTo>
                  <a:pt x="357" y="2115"/>
                </a:lnTo>
                <a:cubicBezTo>
                  <a:pt x="357" y="1976"/>
                  <a:pt x="390" y="1871"/>
                  <a:pt x="454" y="1802"/>
                </a:cubicBezTo>
                <a:cubicBezTo>
                  <a:pt x="519" y="1733"/>
                  <a:pt x="596" y="1698"/>
                  <a:pt x="685" y="1698"/>
                </a:cubicBezTo>
                <a:lnTo>
                  <a:pt x="685" y="1668"/>
                </a:lnTo>
                <a:cubicBezTo>
                  <a:pt x="606" y="1668"/>
                  <a:pt x="531" y="1638"/>
                  <a:pt x="462" y="1578"/>
                </a:cubicBezTo>
                <a:cubicBezTo>
                  <a:pt x="392" y="1519"/>
                  <a:pt x="357" y="1410"/>
                  <a:pt x="357" y="1251"/>
                </a:cubicBezTo>
                <a:lnTo>
                  <a:pt x="357" y="521"/>
                </a:lnTo>
                <a:cubicBezTo>
                  <a:pt x="357" y="382"/>
                  <a:pt x="333" y="277"/>
                  <a:pt x="283" y="208"/>
                </a:cubicBezTo>
                <a:cubicBezTo>
                  <a:pt x="234" y="139"/>
                  <a:pt x="139" y="104"/>
                  <a:pt x="0" y="104"/>
                </a:cubicBezTo>
                <a:lnTo>
                  <a:pt x="0" y="0"/>
                </a:lnTo>
                <a:cubicBezTo>
                  <a:pt x="169" y="0"/>
                  <a:pt x="293" y="42"/>
                  <a:pt x="372" y="126"/>
                </a:cubicBezTo>
                <a:cubicBezTo>
                  <a:pt x="452" y="211"/>
                  <a:pt x="492" y="362"/>
                  <a:pt x="492" y="581"/>
                </a:cubicBezTo>
                <a:lnTo>
                  <a:pt x="492" y="1221"/>
                </a:lnTo>
                <a:cubicBezTo>
                  <a:pt x="492" y="1360"/>
                  <a:pt x="516" y="1459"/>
                  <a:pt x="566" y="1519"/>
                </a:cubicBezTo>
                <a:cubicBezTo>
                  <a:pt x="615" y="1578"/>
                  <a:pt x="700" y="1618"/>
                  <a:pt x="819" y="1638"/>
                </a:cubicBezTo>
                <a:lnTo>
                  <a:pt x="819"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 name="Freeform 14"/>
          <p:cNvSpPr>
            <a:spLocks/>
          </p:cNvSpPr>
          <p:nvPr/>
        </p:nvSpPr>
        <p:spPr bwMode="auto">
          <a:xfrm>
            <a:off x="2550016" y="2638120"/>
            <a:ext cx="663575" cy="2606405"/>
          </a:xfrm>
          <a:custGeom>
            <a:avLst/>
            <a:gdLst>
              <a:gd name="T0" fmla="*/ 0 w 820"/>
              <a:gd name="T1" fmla="*/ 1728 h 3366"/>
              <a:gd name="T2" fmla="*/ 261 w 820"/>
              <a:gd name="T3" fmla="*/ 1854 h 3366"/>
              <a:gd name="T4" fmla="*/ 328 w 820"/>
              <a:gd name="T5" fmla="*/ 2144 h 3366"/>
              <a:gd name="T6" fmla="*/ 328 w 820"/>
              <a:gd name="T7" fmla="*/ 2785 h 3366"/>
              <a:gd name="T8" fmla="*/ 448 w 820"/>
              <a:gd name="T9" fmla="*/ 3239 h 3366"/>
              <a:gd name="T10" fmla="*/ 820 w 820"/>
              <a:gd name="T11" fmla="*/ 3366 h 3366"/>
              <a:gd name="T12" fmla="*/ 820 w 820"/>
              <a:gd name="T13" fmla="*/ 3262 h 3366"/>
              <a:gd name="T14" fmla="*/ 537 w 820"/>
              <a:gd name="T15" fmla="*/ 3150 h 3366"/>
              <a:gd name="T16" fmla="*/ 462 w 820"/>
              <a:gd name="T17" fmla="*/ 2845 h 3366"/>
              <a:gd name="T18" fmla="*/ 462 w 820"/>
              <a:gd name="T19" fmla="*/ 2115 h 3366"/>
              <a:gd name="T20" fmla="*/ 366 w 820"/>
              <a:gd name="T21" fmla="*/ 1802 h 3366"/>
              <a:gd name="T22" fmla="*/ 134 w 820"/>
              <a:gd name="T23" fmla="*/ 1698 h 3366"/>
              <a:gd name="T24" fmla="*/ 134 w 820"/>
              <a:gd name="T25" fmla="*/ 1668 h 3366"/>
              <a:gd name="T26" fmla="*/ 358 w 820"/>
              <a:gd name="T27" fmla="*/ 1578 h 3366"/>
              <a:gd name="T28" fmla="*/ 462 w 820"/>
              <a:gd name="T29" fmla="*/ 1251 h 3366"/>
              <a:gd name="T30" fmla="*/ 462 w 820"/>
              <a:gd name="T31" fmla="*/ 521 h 3366"/>
              <a:gd name="T32" fmla="*/ 537 w 820"/>
              <a:gd name="T33" fmla="*/ 208 h 3366"/>
              <a:gd name="T34" fmla="*/ 820 w 820"/>
              <a:gd name="T35" fmla="*/ 104 h 3366"/>
              <a:gd name="T36" fmla="*/ 820 w 820"/>
              <a:gd name="T37" fmla="*/ 0 h 3366"/>
              <a:gd name="T38" fmla="*/ 448 w 820"/>
              <a:gd name="T39" fmla="*/ 126 h 3366"/>
              <a:gd name="T40" fmla="*/ 328 w 820"/>
              <a:gd name="T41" fmla="*/ 581 h 3366"/>
              <a:gd name="T42" fmla="*/ 328 w 820"/>
              <a:gd name="T43" fmla="*/ 1221 h 3366"/>
              <a:gd name="T44" fmla="*/ 254 w 820"/>
              <a:gd name="T45" fmla="*/ 1519 h 3366"/>
              <a:gd name="T46" fmla="*/ 0 w 820"/>
              <a:gd name="T47" fmla="*/ 1638 h 3366"/>
              <a:gd name="T48" fmla="*/ 0 w 820"/>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0" h="3366">
                <a:moveTo>
                  <a:pt x="0" y="1728"/>
                </a:moveTo>
                <a:cubicBezTo>
                  <a:pt x="129" y="1738"/>
                  <a:pt x="216" y="1780"/>
                  <a:pt x="261" y="1854"/>
                </a:cubicBezTo>
                <a:cubicBezTo>
                  <a:pt x="306" y="1928"/>
                  <a:pt x="328" y="2026"/>
                  <a:pt x="328" y="2144"/>
                </a:cubicBezTo>
                <a:lnTo>
                  <a:pt x="328" y="2785"/>
                </a:lnTo>
                <a:cubicBezTo>
                  <a:pt x="328" y="3004"/>
                  <a:pt x="368" y="3155"/>
                  <a:pt x="448" y="3239"/>
                </a:cubicBezTo>
                <a:cubicBezTo>
                  <a:pt x="527" y="3324"/>
                  <a:pt x="651" y="3366"/>
                  <a:pt x="820" y="3366"/>
                </a:cubicBezTo>
                <a:lnTo>
                  <a:pt x="820" y="3262"/>
                </a:lnTo>
                <a:cubicBezTo>
                  <a:pt x="681" y="3262"/>
                  <a:pt x="586" y="3224"/>
                  <a:pt x="537" y="3150"/>
                </a:cubicBezTo>
                <a:cubicBezTo>
                  <a:pt x="487" y="3075"/>
                  <a:pt x="462" y="2974"/>
                  <a:pt x="462" y="2845"/>
                </a:cubicBezTo>
                <a:lnTo>
                  <a:pt x="462" y="2115"/>
                </a:lnTo>
                <a:cubicBezTo>
                  <a:pt x="462" y="1976"/>
                  <a:pt x="430" y="1871"/>
                  <a:pt x="366" y="1802"/>
                </a:cubicBezTo>
                <a:cubicBezTo>
                  <a:pt x="301" y="1733"/>
                  <a:pt x="224" y="1698"/>
                  <a:pt x="134" y="1698"/>
                </a:cubicBezTo>
                <a:lnTo>
                  <a:pt x="134" y="1668"/>
                </a:lnTo>
                <a:cubicBezTo>
                  <a:pt x="214" y="1668"/>
                  <a:pt x="289" y="1638"/>
                  <a:pt x="358" y="1578"/>
                </a:cubicBezTo>
                <a:cubicBezTo>
                  <a:pt x="427" y="1519"/>
                  <a:pt x="462" y="1410"/>
                  <a:pt x="462" y="1251"/>
                </a:cubicBezTo>
                <a:lnTo>
                  <a:pt x="462" y="521"/>
                </a:lnTo>
                <a:cubicBezTo>
                  <a:pt x="462" y="382"/>
                  <a:pt x="487" y="277"/>
                  <a:pt x="537" y="208"/>
                </a:cubicBezTo>
                <a:cubicBezTo>
                  <a:pt x="586" y="139"/>
                  <a:pt x="681" y="104"/>
                  <a:pt x="820" y="104"/>
                </a:cubicBezTo>
                <a:lnTo>
                  <a:pt x="820" y="0"/>
                </a:lnTo>
                <a:cubicBezTo>
                  <a:pt x="651" y="0"/>
                  <a:pt x="527" y="42"/>
                  <a:pt x="448" y="126"/>
                </a:cubicBezTo>
                <a:cubicBezTo>
                  <a:pt x="368" y="211"/>
                  <a:pt x="328" y="362"/>
                  <a:pt x="328" y="581"/>
                </a:cubicBezTo>
                <a:lnTo>
                  <a:pt x="328" y="1221"/>
                </a:lnTo>
                <a:cubicBezTo>
                  <a:pt x="328" y="1360"/>
                  <a:pt x="303" y="1459"/>
                  <a:pt x="254" y="1519"/>
                </a:cubicBezTo>
                <a:cubicBezTo>
                  <a:pt x="204" y="1578"/>
                  <a:pt x="120" y="1618"/>
                  <a:pt x="0" y="1638"/>
                </a:cubicBezTo>
                <a:lnTo>
                  <a:pt x="0"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15"/>
          <p:cNvSpPr>
            <a:spLocks noChangeArrowheads="1"/>
          </p:cNvSpPr>
          <p:nvPr/>
        </p:nvSpPr>
        <p:spPr bwMode="auto">
          <a:xfrm>
            <a:off x="9864705" y="2652237"/>
            <a:ext cx="1145780" cy="1147216"/>
          </a:xfrm>
          <a:prstGeom prst="ellipse">
            <a:avLst/>
          </a:prstGeom>
          <a:solidFill>
            <a:schemeClr val="bg1"/>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16"/>
          <p:cNvSpPr>
            <a:spLocks noChangeArrowheads="1"/>
          </p:cNvSpPr>
          <p:nvPr/>
        </p:nvSpPr>
        <p:spPr bwMode="auto">
          <a:xfrm>
            <a:off x="1043287" y="2790004"/>
            <a:ext cx="1145780" cy="1147216"/>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 name="Freeform 17"/>
          <p:cNvSpPr>
            <a:spLocks/>
          </p:cNvSpPr>
          <p:nvPr/>
        </p:nvSpPr>
        <p:spPr bwMode="auto">
          <a:xfrm>
            <a:off x="3264957" y="2511878"/>
            <a:ext cx="5351463" cy="2890543"/>
          </a:xfrm>
          <a:custGeom>
            <a:avLst/>
            <a:gdLst>
              <a:gd name="T0" fmla="*/ 171 w 6523"/>
              <a:gd name="T1" fmla="*/ 0 h 3787"/>
              <a:gd name="T2" fmla="*/ 6352 w 6523"/>
              <a:gd name="T3" fmla="*/ 0 h 3787"/>
              <a:gd name="T4" fmla="*/ 6523 w 6523"/>
              <a:gd name="T5" fmla="*/ 171 h 3787"/>
              <a:gd name="T6" fmla="*/ 6523 w 6523"/>
              <a:gd name="T7" fmla="*/ 3616 h 3787"/>
              <a:gd name="T8" fmla="*/ 6352 w 6523"/>
              <a:gd name="T9" fmla="*/ 3787 h 3787"/>
              <a:gd name="T10" fmla="*/ 171 w 6523"/>
              <a:gd name="T11" fmla="*/ 3787 h 3787"/>
              <a:gd name="T12" fmla="*/ 0 w 6523"/>
              <a:gd name="T13" fmla="*/ 3616 h 3787"/>
              <a:gd name="T14" fmla="*/ 0 w 6523"/>
              <a:gd name="T15" fmla="*/ 171 h 3787"/>
              <a:gd name="T16" fmla="*/ 171 w 6523"/>
              <a:gd name="T17" fmla="*/ 0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3" h="3787">
                <a:moveTo>
                  <a:pt x="171" y="0"/>
                </a:moveTo>
                <a:lnTo>
                  <a:pt x="6352" y="0"/>
                </a:lnTo>
                <a:cubicBezTo>
                  <a:pt x="6446" y="0"/>
                  <a:pt x="6523" y="77"/>
                  <a:pt x="6523" y="171"/>
                </a:cubicBezTo>
                <a:lnTo>
                  <a:pt x="6523" y="3616"/>
                </a:lnTo>
                <a:cubicBezTo>
                  <a:pt x="6523" y="3710"/>
                  <a:pt x="6446" y="3787"/>
                  <a:pt x="6352" y="3787"/>
                </a:cubicBezTo>
                <a:lnTo>
                  <a:pt x="171" y="3787"/>
                </a:lnTo>
                <a:cubicBezTo>
                  <a:pt x="77" y="3787"/>
                  <a:pt x="0" y="3710"/>
                  <a:pt x="0" y="3616"/>
                </a:cubicBezTo>
                <a:lnTo>
                  <a:pt x="0" y="171"/>
                </a:lnTo>
                <a:cubicBezTo>
                  <a:pt x="0" y="77"/>
                  <a:pt x="77" y="0"/>
                  <a:pt x="171" y="0"/>
                </a:cubicBezTo>
                <a:close/>
              </a:path>
            </a:pathLst>
          </a:custGeom>
          <a:noFill/>
          <a:ln w="1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 name="Freeform 18"/>
          <p:cNvSpPr>
            <a:spLocks noEditPoints="1"/>
          </p:cNvSpPr>
          <p:nvPr/>
        </p:nvSpPr>
        <p:spPr bwMode="auto">
          <a:xfrm>
            <a:off x="3906307"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9"/>
          <p:cNvSpPr>
            <a:spLocks noEditPoints="1"/>
          </p:cNvSpPr>
          <p:nvPr/>
        </p:nvSpPr>
        <p:spPr bwMode="auto">
          <a:xfrm>
            <a:off x="5693832"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20"/>
          <p:cNvSpPr>
            <a:spLocks noEditPoints="1"/>
          </p:cNvSpPr>
          <p:nvPr/>
        </p:nvSpPr>
        <p:spPr bwMode="auto">
          <a:xfrm>
            <a:off x="7530570"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 name="Freeform 21"/>
          <p:cNvSpPr>
            <a:spLocks/>
          </p:cNvSpPr>
          <p:nvPr/>
        </p:nvSpPr>
        <p:spPr bwMode="auto">
          <a:xfrm>
            <a:off x="3195012" y="1538462"/>
            <a:ext cx="5554639" cy="423082"/>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13" name="组合 12"/>
          <p:cNvGrpSpPr/>
          <p:nvPr/>
        </p:nvGrpSpPr>
        <p:grpSpPr>
          <a:xfrm>
            <a:off x="3670399" y="2675391"/>
            <a:ext cx="1931287" cy="525040"/>
            <a:chOff x="3670399" y="2817261"/>
            <a:chExt cx="1931287" cy="525040"/>
          </a:xfrm>
        </p:grpSpPr>
        <p:sp>
          <p:nvSpPr>
            <p:cNvPr id="14" name="Freeform 9"/>
            <p:cNvSpPr>
              <a:spLocks/>
            </p:cNvSpPr>
            <p:nvPr/>
          </p:nvSpPr>
          <p:spPr bwMode="auto">
            <a:xfrm>
              <a:off x="3670399"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TextBox 14"/>
            <p:cNvSpPr txBox="1"/>
            <p:nvPr/>
          </p:nvSpPr>
          <p:spPr>
            <a:xfrm>
              <a:off x="3962529" y="2877105"/>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社区通讯</a:t>
              </a:r>
            </a:p>
          </p:txBody>
        </p:sp>
      </p:grpSp>
      <p:grpSp>
        <p:nvGrpSpPr>
          <p:cNvPr id="16" name="组合 15"/>
          <p:cNvGrpSpPr/>
          <p:nvPr/>
        </p:nvGrpSpPr>
        <p:grpSpPr>
          <a:xfrm>
            <a:off x="5934506" y="2675391"/>
            <a:ext cx="1931287" cy="525040"/>
            <a:chOff x="5934506" y="2817261"/>
            <a:chExt cx="1931287" cy="525040"/>
          </a:xfrm>
        </p:grpSpPr>
        <p:sp>
          <p:nvSpPr>
            <p:cNvPr id="17" name="Freeform 5"/>
            <p:cNvSpPr>
              <a:spLocks/>
            </p:cNvSpPr>
            <p:nvPr/>
          </p:nvSpPr>
          <p:spPr bwMode="auto">
            <a:xfrm>
              <a:off x="5934506"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6242397" y="2866115"/>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社区邮递</a:t>
              </a:r>
            </a:p>
          </p:txBody>
        </p:sp>
      </p:grpSp>
      <p:grpSp>
        <p:nvGrpSpPr>
          <p:cNvPr id="19" name="组合 18"/>
          <p:cNvGrpSpPr/>
          <p:nvPr/>
        </p:nvGrpSpPr>
        <p:grpSpPr>
          <a:xfrm>
            <a:off x="3670399" y="3358091"/>
            <a:ext cx="1931287" cy="525040"/>
            <a:chOff x="3670399" y="3499961"/>
            <a:chExt cx="1931287" cy="525040"/>
          </a:xfrm>
        </p:grpSpPr>
        <p:sp>
          <p:nvSpPr>
            <p:cNvPr id="20" name="Freeform 10"/>
            <p:cNvSpPr>
              <a:spLocks/>
            </p:cNvSpPr>
            <p:nvPr/>
          </p:nvSpPr>
          <p:spPr bwMode="auto">
            <a:xfrm>
              <a:off x="3670399"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1" name="TextBox 20"/>
            <p:cNvSpPr txBox="1"/>
            <p:nvPr/>
          </p:nvSpPr>
          <p:spPr>
            <a:xfrm>
              <a:off x="3940680" y="3556578"/>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社区金融</a:t>
              </a:r>
            </a:p>
          </p:txBody>
        </p:sp>
      </p:grpSp>
      <p:grpSp>
        <p:nvGrpSpPr>
          <p:cNvPr id="22" name="组合 21"/>
          <p:cNvGrpSpPr/>
          <p:nvPr/>
        </p:nvGrpSpPr>
        <p:grpSpPr>
          <a:xfrm>
            <a:off x="5934506" y="3358091"/>
            <a:ext cx="1931287" cy="525040"/>
            <a:chOff x="5934506" y="3499961"/>
            <a:chExt cx="1931287" cy="525040"/>
          </a:xfrm>
        </p:grpSpPr>
        <p:sp>
          <p:nvSpPr>
            <p:cNvPr id="23" name="Freeform 6"/>
            <p:cNvSpPr>
              <a:spLocks/>
            </p:cNvSpPr>
            <p:nvPr/>
          </p:nvSpPr>
          <p:spPr bwMode="auto">
            <a:xfrm>
              <a:off x="5934506"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4" name="TextBox 23"/>
            <p:cNvSpPr txBox="1"/>
            <p:nvPr/>
          </p:nvSpPr>
          <p:spPr>
            <a:xfrm>
              <a:off x="6242397" y="3556578"/>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社区保险</a:t>
              </a:r>
            </a:p>
          </p:txBody>
        </p:sp>
      </p:grpSp>
      <p:grpSp>
        <p:nvGrpSpPr>
          <p:cNvPr id="25" name="组合 24"/>
          <p:cNvGrpSpPr/>
          <p:nvPr/>
        </p:nvGrpSpPr>
        <p:grpSpPr>
          <a:xfrm>
            <a:off x="3670399" y="4046740"/>
            <a:ext cx="1931287" cy="526527"/>
            <a:chOff x="3670399" y="4188610"/>
            <a:chExt cx="1931287" cy="526527"/>
          </a:xfrm>
        </p:grpSpPr>
        <p:sp>
          <p:nvSpPr>
            <p:cNvPr id="26" name="Freeform 11"/>
            <p:cNvSpPr>
              <a:spLocks/>
            </p:cNvSpPr>
            <p:nvPr/>
          </p:nvSpPr>
          <p:spPr bwMode="auto">
            <a:xfrm>
              <a:off x="3670399"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7" name="TextBox 26"/>
            <p:cNvSpPr txBox="1"/>
            <p:nvPr/>
          </p:nvSpPr>
          <p:spPr>
            <a:xfrm>
              <a:off x="3940680" y="4234267"/>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社区健康</a:t>
              </a:r>
            </a:p>
          </p:txBody>
        </p:sp>
      </p:grpSp>
      <p:grpSp>
        <p:nvGrpSpPr>
          <p:cNvPr id="28" name="组合 27"/>
          <p:cNvGrpSpPr/>
          <p:nvPr/>
        </p:nvGrpSpPr>
        <p:grpSpPr>
          <a:xfrm>
            <a:off x="5934506" y="4046740"/>
            <a:ext cx="1931287" cy="526527"/>
            <a:chOff x="5934506" y="4188610"/>
            <a:chExt cx="1931287" cy="526527"/>
          </a:xfrm>
        </p:grpSpPr>
        <p:sp>
          <p:nvSpPr>
            <p:cNvPr id="29" name="Freeform 7"/>
            <p:cNvSpPr>
              <a:spLocks/>
            </p:cNvSpPr>
            <p:nvPr/>
          </p:nvSpPr>
          <p:spPr bwMode="auto">
            <a:xfrm>
              <a:off x="5934506"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242397" y="4234267"/>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社区票务</a:t>
              </a:r>
            </a:p>
          </p:txBody>
        </p:sp>
      </p:grpSp>
      <p:grpSp>
        <p:nvGrpSpPr>
          <p:cNvPr id="31" name="组合 30"/>
          <p:cNvGrpSpPr/>
          <p:nvPr/>
        </p:nvGrpSpPr>
        <p:grpSpPr>
          <a:xfrm>
            <a:off x="3670399" y="4730927"/>
            <a:ext cx="1931287" cy="525040"/>
            <a:chOff x="3670399" y="4872797"/>
            <a:chExt cx="1931287" cy="525040"/>
          </a:xfrm>
        </p:grpSpPr>
        <p:sp>
          <p:nvSpPr>
            <p:cNvPr id="32" name="Freeform 12"/>
            <p:cNvSpPr>
              <a:spLocks/>
            </p:cNvSpPr>
            <p:nvPr/>
          </p:nvSpPr>
          <p:spPr bwMode="auto">
            <a:xfrm>
              <a:off x="3670399"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3940680" y="4924730"/>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社区博彩</a:t>
              </a:r>
            </a:p>
          </p:txBody>
        </p:sp>
      </p:grpSp>
      <p:grpSp>
        <p:nvGrpSpPr>
          <p:cNvPr id="34" name="组合 33"/>
          <p:cNvGrpSpPr/>
          <p:nvPr/>
        </p:nvGrpSpPr>
        <p:grpSpPr>
          <a:xfrm>
            <a:off x="5934506" y="4730927"/>
            <a:ext cx="1931287" cy="525040"/>
            <a:chOff x="5934506" y="4872797"/>
            <a:chExt cx="1931287" cy="525040"/>
          </a:xfrm>
        </p:grpSpPr>
        <p:sp>
          <p:nvSpPr>
            <p:cNvPr id="35" name="Freeform 8"/>
            <p:cNvSpPr>
              <a:spLocks/>
            </p:cNvSpPr>
            <p:nvPr/>
          </p:nvSpPr>
          <p:spPr bwMode="auto">
            <a:xfrm>
              <a:off x="5934506"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242397" y="4924730"/>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社区食品</a:t>
              </a:r>
            </a:p>
          </p:txBody>
        </p:sp>
      </p:grpSp>
      <p:sp>
        <p:nvSpPr>
          <p:cNvPr id="37" name="TextBox 36"/>
          <p:cNvSpPr txBox="1"/>
          <p:nvPr/>
        </p:nvSpPr>
        <p:spPr>
          <a:xfrm>
            <a:off x="10015335" y="2763161"/>
            <a:ext cx="902811" cy="954107"/>
          </a:xfrm>
          <a:prstGeom prst="rect">
            <a:avLst/>
          </a:prstGeom>
          <a:noFill/>
        </p:spPr>
        <p:txBody>
          <a:bodyPr wrap="none" rtlCol="0">
            <a:spAutoFit/>
          </a:bodyPr>
          <a:lstStyle/>
          <a:p>
            <a:r>
              <a:rPr lang="zh-CN" altLang="en-US" sz="2800" b="1" dirty="0">
                <a:solidFill>
                  <a:schemeClr val="accent2"/>
                </a:solidFill>
                <a:latin typeface="+mj-ea"/>
                <a:ea typeface="+mj-ea"/>
              </a:rPr>
              <a:t>社区</a:t>
            </a:r>
            <a:endParaRPr lang="en-US" altLang="zh-CN" sz="2800" b="1" dirty="0">
              <a:solidFill>
                <a:schemeClr val="accent2"/>
              </a:solidFill>
              <a:latin typeface="+mj-ea"/>
              <a:ea typeface="+mj-ea"/>
            </a:endParaRPr>
          </a:p>
          <a:p>
            <a:r>
              <a:rPr lang="zh-CN" altLang="en-US" sz="2800" b="1" dirty="0">
                <a:solidFill>
                  <a:schemeClr val="accent2"/>
                </a:solidFill>
                <a:latin typeface="+mj-ea"/>
                <a:ea typeface="+mj-ea"/>
              </a:rPr>
              <a:t>电商</a:t>
            </a:r>
          </a:p>
        </p:txBody>
      </p:sp>
      <p:sp>
        <p:nvSpPr>
          <p:cNvPr id="38" name="TextBox 37"/>
          <p:cNvSpPr txBox="1"/>
          <p:nvPr/>
        </p:nvSpPr>
        <p:spPr>
          <a:xfrm>
            <a:off x="1205627" y="2900928"/>
            <a:ext cx="902811" cy="954107"/>
          </a:xfrm>
          <a:prstGeom prst="rect">
            <a:avLst/>
          </a:prstGeom>
          <a:noFill/>
        </p:spPr>
        <p:txBody>
          <a:bodyPr wrap="none" rtlCol="0">
            <a:spAutoFit/>
          </a:bodyPr>
          <a:lstStyle/>
          <a:p>
            <a:r>
              <a:rPr lang="zh-CN" altLang="en-US" sz="2800" b="1" dirty="0">
                <a:solidFill>
                  <a:schemeClr val="accent2"/>
                </a:solidFill>
                <a:latin typeface="+mj-ea"/>
                <a:ea typeface="+mj-ea"/>
              </a:rPr>
              <a:t>社区</a:t>
            </a:r>
            <a:endParaRPr lang="en-US" altLang="zh-CN" sz="2800" b="1" dirty="0">
              <a:solidFill>
                <a:schemeClr val="accent2"/>
              </a:solidFill>
              <a:latin typeface="+mj-ea"/>
              <a:ea typeface="+mj-ea"/>
            </a:endParaRPr>
          </a:p>
          <a:p>
            <a:r>
              <a:rPr lang="zh-CN" altLang="en-US" sz="2800" b="1" dirty="0">
                <a:solidFill>
                  <a:schemeClr val="accent2"/>
                </a:solidFill>
                <a:latin typeface="+mj-ea"/>
                <a:ea typeface="+mj-ea"/>
              </a:rPr>
              <a:t>百科</a:t>
            </a:r>
          </a:p>
        </p:txBody>
      </p:sp>
      <p:sp>
        <p:nvSpPr>
          <p:cNvPr id="39" name="TextBox 38"/>
          <p:cNvSpPr txBox="1"/>
          <p:nvPr/>
        </p:nvSpPr>
        <p:spPr>
          <a:xfrm>
            <a:off x="9522302" y="3805566"/>
            <a:ext cx="2048687" cy="1754326"/>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a:solidFill>
                  <a:schemeClr val="accent1"/>
                </a:solidFill>
                <a:latin typeface="+mn-ea"/>
                <a:ea typeface="+mn-ea"/>
              </a:rPr>
              <a:t>社区</a:t>
            </a:r>
            <a:r>
              <a:rPr lang="en-US" altLang="zh-CN" dirty="0">
                <a:solidFill>
                  <a:schemeClr val="accent1"/>
                </a:solidFill>
                <a:latin typeface="+mn-ea"/>
                <a:ea typeface="+mn-ea"/>
              </a:rPr>
              <a:t>O2O</a:t>
            </a:r>
            <a:r>
              <a:rPr lang="zh-CN" altLang="en-US" dirty="0">
                <a:solidFill>
                  <a:schemeClr val="accent1"/>
                </a:solidFill>
                <a:latin typeface="+mn-ea"/>
                <a:ea typeface="+mn-ea"/>
              </a:rPr>
              <a:t>服务</a:t>
            </a:r>
          </a:p>
          <a:p>
            <a:pPr marL="285750" indent="-285750" algn="ctr">
              <a:lnSpc>
                <a:spcPct val="150000"/>
              </a:lnSpc>
              <a:buFont typeface="Wingdings" pitchFamily="2" charset="2"/>
              <a:buChar char="l"/>
            </a:pPr>
            <a:r>
              <a:rPr lang="zh-CN" altLang="en-US" dirty="0">
                <a:solidFill>
                  <a:schemeClr val="accent1"/>
                </a:solidFill>
                <a:latin typeface="+mn-ea"/>
                <a:ea typeface="+mn-ea"/>
              </a:rPr>
              <a:t>商圈交易信使</a:t>
            </a:r>
          </a:p>
          <a:p>
            <a:pPr marL="285750" indent="-285750" algn="ctr">
              <a:lnSpc>
                <a:spcPct val="150000"/>
              </a:lnSpc>
              <a:buFont typeface="Wingdings" pitchFamily="2" charset="2"/>
              <a:buChar char="l"/>
            </a:pPr>
            <a:r>
              <a:rPr lang="zh-CN" altLang="en-US" dirty="0">
                <a:solidFill>
                  <a:schemeClr val="accent1"/>
                </a:solidFill>
                <a:latin typeface="+mn-ea"/>
                <a:ea typeface="+mn-ea"/>
              </a:rPr>
              <a:t>居家电商服务</a:t>
            </a:r>
          </a:p>
          <a:p>
            <a:pPr marL="285750" indent="-285750" algn="ctr">
              <a:lnSpc>
                <a:spcPct val="150000"/>
              </a:lnSpc>
              <a:buFont typeface="Wingdings" pitchFamily="2" charset="2"/>
              <a:buChar char="l"/>
            </a:pPr>
            <a:endParaRPr lang="zh-CN" altLang="en-US" dirty="0">
              <a:solidFill>
                <a:schemeClr val="accent1"/>
              </a:solidFill>
              <a:latin typeface="+mn-ea"/>
              <a:ea typeface="+mn-ea"/>
            </a:endParaRPr>
          </a:p>
        </p:txBody>
      </p:sp>
      <p:sp>
        <p:nvSpPr>
          <p:cNvPr id="40" name="TextBox 39"/>
          <p:cNvSpPr txBox="1"/>
          <p:nvPr/>
        </p:nvSpPr>
        <p:spPr>
          <a:xfrm>
            <a:off x="597363" y="3937220"/>
            <a:ext cx="2037629" cy="1338828"/>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a:solidFill>
                  <a:schemeClr val="accent1"/>
                </a:solidFill>
                <a:latin typeface="+mn-ea"/>
                <a:ea typeface="+mn-ea"/>
              </a:rPr>
              <a:t>居家综合问询</a:t>
            </a:r>
          </a:p>
          <a:p>
            <a:pPr marL="285750" indent="-285750" algn="ctr">
              <a:lnSpc>
                <a:spcPct val="150000"/>
              </a:lnSpc>
              <a:buFont typeface="Wingdings" pitchFamily="2" charset="2"/>
              <a:buChar char="l"/>
            </a:pPr>
            <a:r>
              <a:rPr lang="zh-CN" altLang="en-US" dirty="0">
                <a:solidFill>
                  <a:schemeClr val="accent1"/>
                </a:solidFill>
                <a:latin typeface="+mn-ea"/>
                <a:ea typeface="+mn-ea"/>
              </a:rPr>
              <a:t>社区政务办理</a:t>
            </a:r>
          </a:p>
          <a:p>
            <a:pPr marL="285750" indent="-285750" algn="ctr">
              <a:lnSpc>
                <a:spcPct val="150000"/>
              </a:lnSpc>
              <a:buFont typeface="Wingdings" pitchFamily="2" charset="2"/>
              <a:buChar char="l"/>
            </a:pPr>
            <a:r>
              <a:rPr lang="zh-CN" altLang="en-US" dirty="0">
                <a:solidFill>
                  <a:schemeClr val="accent1"/>
                </a:solidFill>
                <a:latin typeface="+mn-ea"/>
                <a:ea typeface="+mn-ea"/>
              </a:rPr>
              <a:t>物业管理服务</a:t>
            </a:r>
          </a:p>
        </p:txBody>
      </p:sp>
      <p:sp>
        <p:nvSpPr>
          <p:cNvPr id="41" name="TextBox 40"/>
          <p:cNvSpPr txBox="1"/>
          <p:nvPr/>
        </p:nvSpPr>
        <p:spPr>
          <a:xfrm>
            <a:off x="3353891" y="1486930"/>
            <a:ext cx="2037629"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1、</a:t>
            </a:r>
            <a:r>
              <a:rPr lang="zh-CN" altLang="en-US" dirty="0">
                <a:solidFill>
                  <a:schemeClr val="accent2"/>
                </a:solidFill>
                <a:latin typeface="+mn-ea"/>
                <a:ea typeface="+mn-ea"/>
              </a:rPr>
              <a:t>解决生活麻烦</a:t>
            </a:r>
          </a:p>
        </p:txBody>
      </p:sp>
      <p:sp>
        <p:nvSpPr>
          <p:cNvPr id="42" name="TextBox 41"/>
          <p:cNvSpPr txBox="1"/>
          <p:nvPr/>
        </p:nvSpPr>
        <p:spPr>
          <a:xfrm>
            <a:off x="5287444" y="1486930"/>
            <a:ext cx="172894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2、</a:t>
            </a:r>
            <a:r>
              <a:rPr lang="zh-CN" altLang="en-US" dirty="0">
                <a:solidFill>
                  <a:schemeClr val="accent2"/>
                </a:solidFill>
                <a:latin typeface="+mn-ea"/>
                <a:ea typeface="+mn-ea"/>
              </a:rPr>
              <a:t>增加幸福感</a:t>
            </a:r>
          </a:p>
        </p:txBody>
      </p:sp>
      <p:sp>
        <p:nvSpPr>
          <p:cNvPr id="43" name="TextBox 42"/>
          <p:cNvSpPr txBox="1"/>
          <p:nvPr/>
        </p:nvSpPr>
        <p:spPr>
          <a:xfrm>
            <a:off x="7007061" y="1486930"/>
            <a:ext cx="179718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3、</a:t>
            </a:r>
            <a:r>
              <a:rPr lang="zh-CN" altLang="en-US" dirty="0">
                <a:solidFill>
                  <a:schemeClr val="accent2"/>
                </a:solidFill>
                <a:latin typeface="+mn-ea"/>
                <a:ea typeface="+mn-ea"/>
              </a:rPr>
              <a:t>创业孵化！</a:t>
            </a:r>
          </a:p>
        </p:txBody>
      </p:sp>
      <p:sp>
        <p:nvSpPr>
          <p:cNvPr id="44" name="Freeform 21"/>
          <p:cNvSpPr>
            <a:spLocks/>
          </p:cNvSpPr>
          <p:nvPr/>
        </p:nvSpPr>
        <p:spPr bwMode="auto">
          <a:xfrm>
            <a:off x="3195012" y="5888823"/>
            <a:ext cx="5554639" cy="507830"/>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TextBox 44"/>
          <p:cNvSpPr txBox="1"/>
          <p:nvPr/>
        </p:nvSpPr>
        <p:spPr>
          <a:xfrm>
            <a:off x="3353891" y="5888822"/>
            <a:ext cx="2037629"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1、</a:t>
            </a:r>
            <a:r>
              <a:rPr lang="zh-CN" altLang="en-US" dirty="0">
                <a:solidFill>
                  <a:schemeClr val="accent2"/>
                </a:solidFill>
                <a:latin typeface="+mn-ea"/>
                <a:ea typeface="+mn-ea"/>
              </a:rPr>
              <a:t>便民</a:t>
            </a:r>
          </a:p>
        </p:txBody>
      </p:sp>
      <p:sp>
        <p:nvSpPr>
          <p:cNvPr id="46" name="TextBox 45"/>
          <p:cNvSpPr txBox="1"/>
          <p:nvPr/>
        </p:nvSpPr>
        <p:spPr>
          <a:xfrm>
            <a:off x="5287444" y="5888822"/>
            <a:ext cx="172894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2、</a:t>
            </a:r>
            <a:r>
              <a:rPr lang="zh-CN" altLang="en-US" dirty="0">
                <a:solidFill>
                  <a:schemeClr val="accent2"/>
                </a:solidFill>
                <a:latin typeface="+mn-ea"/>
                <a:ea typeface="+mn-ea"/>
              </a:rPr>
              <a:t>利民</a:t>
            </a:r>
          </a:p>
        </p:txBody>
      </p:sp>
      <p:sp>
        <p:nvSpPr>
          <p:cNvPr id="47" name="TextBox 46"/>
          <p:cNvSpPr txBox="1"/>
          <p:nvPr/>
        </p:nvSpPr>
        <p:spPr>
          <a:xfrm>
            <a:off x="7007061" y="5888822"/>
            <a:ext cx="179718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3、</a:t>
            </a:r>
            <a:r>
              <a:rPr lang="zh-CN" altLang="en-US" dirty="0">
                <a:solidFill>
                  <a:schemeClr val="accent2"/>
                </a:solidFill>
                <a:latin typeface="+mn-ea"/>
                <a:ea typeface="+mn-ea"/>
              </a:rPr>
              <a:t>惠民</a:t>
            </a:r>
          </a:p>
        </p:txBody>
      </p:sp>
      <p:sp>
        <p:nvSpPr>
          <p:cNvPr id="48" name="Freeform 18"/>
          <p:cNvSpPr>
            <a:spLocks noEditPoints="1"/>
          </p:cNvSpPr>
          <p:nvPr/>
        </p:nvSpPr>
        <p:spPr bwMode="auto">
          <a:xfrm flipV="1">
            <a:off x="3906307"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9" name="Freeform 19"/>
          <p:cNvSpPr>
            <a:spLocks noEditPoints="1"/>
          </p:cNvSpPr>
          <p:nvPr/>
        </p:nvSpPr>
        <p:spPr bwMode="auto">
          <a:xfrm flipV="1">
            <a:off x="5693832"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0" name="Freeform 20"/>
          <p:cNvSpPr>
            <a:spLocks noEditPoints="1"/>
          </p:cNvSpPr>
          <p:nvPr/>
        </p:nvSpPr>
        <p:spPr bwMode="auto">
          <a:xfrm flipV="1">
            <a:off x="7530570"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Tree>
    <p:extLst>
      <p:ext uri="{BB962C8B-B14F-4D97-AF65-F5344CB8AC3E}">
        <p14:creationId xmlns:p14="http://schemas.microsoft.com/office/powerpoint/2010/main" val="3724108977"/>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14:presetBounceEnd="40000">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14:bounceEnd="40000">
                                          <p:cBhvr additive="base">
                                            <p:cTn id="11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14:presetBounceEnd="40000">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14:bounceEnd="40000">
                                          <p:cBhvr additive="base">
                                            <p:cTn id="114"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14:presetBounceEnd="40000">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14:bounceEnd="40000">
                                          <p:cBhvr additive="base">
                                            <p:cTn id="118" dur="500" fill="hold"/>
                                            <p:tgtEl>
                                              <p:spTgt spid="43"/>
                                            </p:tgtEl>
                                            <p:attrNameLst>
                                              <p:attrName>ppt_x</p:attrName>
                                            </p:attrNameLst>
                                          </p:cBhvr>
                                          <p:tavLst>
                                            <p:tav tm="0">
                                              <p:val>
                                                <p:strVal val="0-#ppt_w/2"/>
                                              </p:val>
                                            </p:tav>
                                            <p:tav tm="100000">
                                              <p:val>
                                                <p:strVal val="#ppt_x"/>
                                              </p:val>
                                            </p:tav>
                                          </p:tavLst>
                                        </p:anim>
                                        <p:anim calcmode="lin" valueType="num" p14:bounceEnd="40000">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0-#ppt_w/2"/>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0-#ppt_w/2"/>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cBhvr additive="base">
                                            <p:cTn id="118" dur="500" fill="hold"/>
                                            <p:tgtEl>
                                              <p:spTgt spid="43"/>
                                            </p:tgtEl>
                                            <p:attrNameLst>
                                              <p:attrName>ppt_x</p:attrName>
                                            </p:attrNameLst>
                                          </p:cBhvr>
                                          <p:tavLst>
                                            <p:tav tm="0">
                                              <p:val>
                                                <p:strVal val="0-#ppt_w/2"/>
                                              </p:val>
                                            </p:tav>
                                            <p:tav tm="100000">
                                              <p:val>
                                                <p:strVal val="#ppt_x"/>
                                              </p:val>
                                            </p:tav>
                                          </p:tavLst>
                                        </p:anim>
                                        <p:anim calcmode="lin" valueType="num">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2.4 </a:t>
            </a:r>
            <a:r>
              <a:rPr lang="zh-CN" altLang="en-US" sz="2800" dirty="0">
                <a:solidFill>
                  <a:schemeClr val="accent2"/>
                </a:solidFill>
                <a:latin typeface="微软雅黑"/>
                <a:ea typeface="微软雅黑"/>
              </a:rPr>
              <a:t>行业前景</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57" name="Rectangle 5"/>
          <p:cNvSpPr>
            <a:spLocks noChangeArrowheads="1"/>
          </p:cNvSpPr>
          <p:nvPr/>
        </p:nvSpPr>
        <p:spPr bwMode="auto">
          <a:xfrm>
            <a:off x="362608" y="1741202"/>
            <a:ext cx="11493062" cy="2584450"/>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58" name="Rectangle 8"/>
          <p:cNvSpPr>
            <a:spLocks noChangeArrowheads="1"/>
          </p:cNvSpPr>
          <p:nvPr/>
        </p:nvSpPr>
        <p:spPr bwMode="auto">
          <a:xfrm>
            <a:off x="0" y="1741202"/>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pic>
        <p:nvPicPr>
          <p:cNvPr id="59"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97781"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2690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2" name="圆角矩形 61"/>
          <p:cNvSpPr/>
          <p:nvPr/>
        </p:nvSpPr>
        <p:spPr bwMode="auto">
          <a:xfrm>
            <a:off x="453884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4" name="圆角矩形 63"/>
          <p:cNvSpPr/>
          <p:nvPr/>
        </p:nvSpPr>
        <p:spPr bwMode="auto">
          <a:xfrm>
            <a:off x="795078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5" name="TextBox 64"/>
          <p:cNvSpPr txBox="1"/>
          <p:nvPr/>
        </p:nvSpPr>
        <p:spPr>
          <a:xfrm>
            <a:off x="8081891" y="2631141"/>
            <a:ext cx="2893230" cy="3539430"/>
          </a:xfrm>
          <a:prstGeom prst="rect">
            <a:avLst/>
          </a:prstGeom>
          <a:noFill/>
        </p:spPr>
        <p:txBody>
          <a:bodyPr wrap="square" rtlCol="0">
            <a:spAutoFit/>
          </a:bodyPr>
          <a:lstStyle/>
          <a:p>
            <a:r>
              <a:rPr lang="zh-CN" altLang="zh-CN" sz="1400" dirty="0">
                <a:solidFill>
                  <a:schemeClr val="accent1"/>
                </a:solidFill>
                <a:latin typeface="微软雅黑"/>
                <a:ea typeface="微软雅黑"/>
              </a:rPr>
              <a:t>教育部在 </a:t>
            </a:r>
            <a:r>
              <a:rPr lang="en-US" altLang="zh-CN" sz="1400" dirty="0">
                <a:solidFill>
                  <a:schemeClr val="accent1"/>
                </a:solidFill>
                <a:latin typeface="微软雅黑"/>
                <a:ea typeface="微软雅黑"/>
              </a:rPr>
              <a:t>2015 </a:t>
            </a:r>
            <a:r>
              <a:rPr lang="zh-CN" altLang="zh-CN" sz="1400" dirty="0">
                <a:solidFill>
                  <a:schemeClr val="accent1"/>
                </a:solidFill>
                <a:latin typeface="微软雅黑"/>
                <a:ea typeface="微软雅黑"/>
              </a:rPr>
              <a:t>年和 </a:t>
            </a:r>
            <a:r>
              <a:rPr lang="en-US" altLang="zh-CN" sz="1400" dirty="0">
                <a:solidFill>
                  <a:schemeClr val="accent1"/>
                </a:solidFill>
                <a:latin typeface="微软雅黑"/>
                <a:ea typeface="微软雅黑"/>
              </a:rPr>
              <a:t>2016</a:t>
            </a:r>
            <a:r>
              <a:rPr lang="zh-CN" altLang="zh-CN" sz="1400" dirty="0">
                <a:solidFill>
                  <a:schemeClr val="accent1"/>
                </a:solidFill>
                <a:latin typeface="微软雅黑"/>
                <a:ea typeface="微软雅黑"/>
              </a:rPr>
              <a:t>年分别提出的《关于“十三五”期间全面深入推进教育信息化工作的指导意见（征求意见）》和《教育信息化“十三五”规划》从国家层面上探讨额 </a:t>
            </a:r>
            <a:r>
              <a:rPr lang="en-US" altLang="zh-CN" sz="1400" dirty="0">
                <a:solidFill>
                  <a:schemeClr val="accent1"/>
                </a:solidFill>
                <a:latin typeface="微软雅黑"/>
                <a:ea typeface="微软雅黑"/>
              </a:rPr>
              <a:t>STEAM </a:t>
            </a:r>
            <a:r>
              <a:rPr lang="zh-CN" altLang="zh-CN" sz="1400" dirty="0">
                <a:solidFill>
                  <a:schemeClr val="accent1"/>
                </a:solidFill>
                <a:latin typeface="微软雅黑"/>
                <a:ea typeface="微软雅黑"/>
              </a:rPr>
              <a:t>教育、众创空间、创客教育等的新模式；</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2 </a:t>
            </a:r>
            <a:r>
              <a:rPr lang="zh-CN" altLang="zh-CN" sz="1400" dirty="0">
                <a:solidFill>
                  <a:schemeClr val="accent1"/>
                </a:solidFill>
                <a:latin typeface="微软雅黑"/>
                <a:ea typeface="微软雅黑"/>
              </a:rPr>
              <a:t>月的《义务教育小学科学课程标准》提出从小学一年级起就要开设科学课程；</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年浙江省甚至还将将信息技术（包含编程）作为 </a:t>
            </a:r>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年高考选考科目（</a:t>
            </a:r>
            <a:r>
              <a:rPr lang="en-US" altLang="zh-CN" sz="1400" dirty="0">
                <a:solidFill>
                  <a:schemeClr val="accent1"/>
                </a:solidFill>
                <a:latin typeface="微软雅黑"/>
                <a:ea typeface="微软雅黑"/>
              </a:rPr>
              <a:t>7 </a:t>
            </a:r>
            <a:r>
              <a:rPr lang="zh-CN" altLang="zh-CN" sz="1400" dirty="0">
                <a:solidFill>
                  <a:schemeClr val="accent1"/>
                </a:solidFill>
                <a:latin typeface="微软雅黑"/>
                <a:ea typeface="微软雅黑"/>
              </a:rPr>
              <a:t>选 </a:t>
            </a:r>
            <a:r>
              <a:rPr lang="en-US" altLang="zh-CN" sz="1400" dirty="0">
                <a:solidFill>
                  <a:schemeClr val="accent1"/>
                </a:solidFill>
                <a:latin typeface="微软雅黑"/>
                <a:ea typeface="微软雅黑"/>
              </a:rPr>
              <a:t>3</a:t>
            </a:r>
            <a:r>
              <a:rPr lang="zh-CN" altLang="zh-CN" sz="1400" dirty="0">
                <a:solidFill>
                  <a:schemeClr val="accent1"/>
                </a:solidFill>
                <a:latin typeface="微软雅黑"/>
                <a:ea typeface="微软雅黑"/>
              </a:rPr>
              <a:t>）中的一门，与传统理化生科目具有同等地位</a:t>
            </a:r>
            <a:endParaRPr lang="zh-CN" altLang="en-US" sz="1400" dirty="0">
              <a:solidFill>
                <a:schemeClr val="accent1"/>
              </a:solidFill>
              <a:latin typeface="微软雅黑"/>
              <a:ea typeface="微软雅黑"/>
            </a:endParaRPr>
          </a:p>
        </p:txBody>
      </p:sp>
      <p:pic>
        <p:nvPicPr>
          <p:cNvPr id="6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3991692"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439635"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8"/>
          <p:cNvSpPr>
            <a:spLocks noChangeArrowheads="1"/>
          </p:cNvSpPr>
          <p:nvPr/>
        </p:nvSpPr>
        <p:spPr bwMode="auto">
          <a:xfrm>
            <a:off x="11944515" y="1741202"/>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69" name="椭圆 68"/>
          <p:cNvSpPr/>
          <p:nvPr/>
        </p:nvSpPr>
        <p:spPr bwMode="auto">
          <a:xfrm>
            <a:off x="1811987" y="836712"/>
            <a:ext cx="1723628" cy="1723628"/>
          </a:xfrm>
          <a:prstGeom prst="ellipse">
            <a:avLst/>
          </a:prstGeom>
          <a:solidFill>
            <a:schemeClr val="tx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0" name="TextBox 69"/>
          <p:cNvSpPr txBox="1"/>
          <p:nvPr/>
        </p:nvSpPr>
        <p:spPr>
          <a:xfrm>
            <a:off x="1993925" y="1467693"/>
            <a:ext cx="1415772" cy="461665"/>
          </a:xfrm>
          <a:prstGeom prst="rect">
            <a:avLst/>
          </a:prstGeom>
          <a:noFill/>
        </p:spPr>
        <p:txBody>
          <a:bodyPr wrap="none" rtlCol="0">
            <a:spAutoFit/>
          </a:bodyPr>
          <a:lstStyle/>
          <a:p>
            <a:r>
              <a:rPr lang="zh-CN" altLang="en-US" sz="2400">
                <a:solidFill>
                  <a:srgbClr val="F8F8F8"/>
                </a:solidFill>
                <a:latin typeface="微软雅黑"/>
                <a:ea typeface="微软雅黑"/>
              </a:rPr>
              <a:t>发展趋势</a:t>
            </a:r>
            <a:endParaRPr lang="zh-CN" altLang="en-US" sz="2400" dirty="0">
              <a:solidFill>
                <a:srgbClr val="F8F8F8"/>
              </a:solidFill>
              <a:latin typeface="微软雅黑"/>
              <a:ea typeface="微软雅黑"/>
            </a:endParaRPr>
          </a:p>
        </p:txBody>
      </p:sp>
      <p:grpSp>
        <p:nvGrpSpPr>
          <p:cNvPr id="71" name="组合 70"/>
          <p:cNvGrpSpPr/>
          <p:nvPr/>
        </p:nvGrpSpPr>
        <p:grpSpPr>
          <a:xfrm>
            <a:off x="1807482" y="922895"/>
            <a:ext cx="517088" cy="517088"/>
            <a:chOff x="1807482" y="1521065"/>
            <a:chExt cx="517088" cy="517088"/>
          </a:xfrm>
        </p:grpSpPr>
        <p:sp>
          <p:nvSpPr>
            <p:cNvPr id="72" name="椭圆 7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73" name="TextBox 72"/>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1</a:t>
              </a:r>
              <a:endParaRPr lang="zh-CN" altLang="en-US" sz="2400" dirty="0">
                <a:solidFill>
                  <a:schemeClr val="accent2"/>
                </a:solidFill>
                <a:latin typeface="微软雅黑"/>
                <a:ea typeface="微软雅黑"/>
              </a:endParaRPr>
            </a:p>
          </p:txBody>
        </p:sp>
      </p:grpSp>
      <p:sp>
        <p:nvSpPr>
          <p:cNvPr id="74" name="椭圆 73"/>
          <p:cNvSpPr/>
          <p:nvPr/>
        </p:nvSpPr>
        <p:spPr bwMode="auto">
          <a:xfrm>
            <a:off x="5238849" y="908720"/>
            <a:ext cx="1723628" cy="1723628"/>
          </a:xfrm>
          <a:prstGeom prst="ellipse">
            <a:avLst/>
          </a:prstGeom>
          <a:solidFill>
            <a:schemeClr val="tx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5" name="TextBox 74"/>
          <p:cNvSpPr txBox="1"/>
          <p:nvPr/>
        </p:nvSpPr>
        <p:spPr>
          <a:xfrm>
            <a:off x="5452600" y="1539701"/>
            <a:ext cx="1415772" cy="461665"/>
          </a:xfrm>
          <a:prstGeom prst="rect">
            <a:avLst/>
          </a:prstGeom>
          <a:noFill/>
        </p:spPr>
        <p:txBody>
          <a:bodyPr wrap="none" rtlCol="0">
            <a:spAutoFit/>
          </a:bodyPr>
          <a:lstStyle/>
          <a:p>
            <a:r>
              <a:rPr lang="zh-CN" altLang="en-US" sz="2400" dirty="0">
                <a:solidFill>
                  <a:schemeClr val="accent1"/>
                </a:solidFill>
                <a:latin typeface="微软雅黑"/>
                <a:ea typeface="微软雅黑"/>
              </a:rPr>
              <a:t>消费习惯</a:t>
            </a:r>
          </a:p>
        </p:txBody>
      </p:sp>
      <p:grpSp>
        <p:nvGrpSpPr>
          <p:cNvPr id="76" name="组合 75"/>
          <p:cNvGrpSpPr/>
          <p:nvPr/>
        </p:nvGrpSpPr>
        <p:grpSpPr>
          <a:xfrm>
            <a:off x="5234344" y="994903"/>
            <a:ext cx="517088" cy="517088"/>
            <a:chOff x="1807482" y="1521065"/>
            <a:chExt cx="517088" cy="517088"/>
          </a:xfrm>
        </p:grpSpPr>
        <p:sp>
          <p:nvSpPr>
            <p:cNvPr id="77" name="椭圆 76"/>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78" name="TextBox 77"/>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2</a:t>
              </a:r>
              <a:endParaRPr lang="zh-CN" altLang="en-US" sz="2400" dirty="0">
                <a:solidFill>
                  <a:schemeClr val="accent2"/>
                </a:solidFill>
                <a:latin typeface="微软雅黑"/>
                <a:ea typeface="微软雅黑"/>
              </a:endParaRPr>
            </a:p>
          </p:txBody>
        </p:sp>
      </p:grpSp>
      <p:sp>
        <p:nvSpPr>
          <p:cNvPr id="79" name="椭圆 78"/>
          <p:cNvSpPr/>
          <p:nvPr/>
        </p:nvSpPr>
        <p:spPr bwMode="auto">
          <a:xfrm>
            <a:off x="8623166" y="836712"/>
            <a:ext cx="1723628" cy="1723628"/>
          </a:xfrm>
          <a:prstGeom prst="ellipse">
            <a:avLst/>
          </a:prstGeom>
          <a:solidFill>
            <a:schemeClr val="bg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80" name="TextBox 79"/>
          <p:cNvSpPr txBox="1"/>
          <p:nvPr/>
        </p:nvSpPr>
        <p:spPr>
          <a:xfrm>
            <a:off x="8791070" y="1467693"/>
            <a:ext cx="1415772" cy="461665"/>
          </a:xfrm>
          <a:prstGeom prst="rect">
            <a:avLst/>
          </a:prstGeom>
          <a:noFill/>
        </p:spPr>
        <p:txBody>
          <a:bodyPr wrap="none" rtlCol="0">
            <a:spAutoFit/>
          </a:bodyPr>
          <a:lstStyle/>
          <a:p>
            <a:r>
              <a:rPr lang="zh-CN" altLang="en-US" sz="2400">
                <a:solidFill>
                  <a:srgbClr val="F8F8F8"/>
                </a:solidFill>
                <a:latin typeface="微软雅黑"/>
                <a:ea typeface="微软雅黑"/>
              </a:rPr>
              <a:t>政策扶持</a:t>
            </a:r>
            <a:endParaRPr lang="zh-CN" altLang="en-US" sz="2400" dirty="0">
              <a:solidFill>
                <a:srgbClr val="F8F8F8"/>
              </a:solidFill>
              <a:latin typeface="微软雅黑"/>
              <a:ea typeface="微软雅黑"/>
            </a:endParaRPr>
          </a:p>
        </p:txBody>
      </p:sp>
      <p:grpSp>
        <p:nvGrpSpPr>
          <p:cNvPr id="81" name="组合 80"/>
          <p:cNvGrpSpPr/>
          <p:nvPr/>
        </p:nvGrpSpPr>
        <p:grpSpPr>
          <a:xfrm>
            <a:off x="8618661" y="922895"/>
            <a:ext cx="517088" cy="517088"/>
            <a:chOff x="1807482" y="1521065"/>
            <a:chExt cx="517088" cy="517088"/>
          </a:xfrm>
        </p:grpSpPr>
        <p:sp>
          <p:nvSpPr>
            <p:cNvPr id="82" name="椭圆 8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83" name="TextBox 82"/>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3</a:t>
              </a:r>
              <a:endParaRPr lang="zh-CN" altLang="en-US" sz="2400" dirty="0">
                <a:solidFill>
                  <a:schemeClr val="accent2"/>
                </a:solidFill>
                <a:latin typeface="微软雅黑"/>
                <a:ea typeface="微软雅黑"/>
              </a:endParaRPr>
            </a:p>
          </p:txBody>
        </p:sp>
      </p:grpSp>
      <p:sp>
        <p:nvSpPr>
          <p:cNvPr id="31" name="TextBox 64">
            <a:extLst>
              <a:ext uri="{FF2B5EF4-FFF2-40B4-BE49-F238E27FC236}">
                <a16:creationId xmlns:a16="http://schemas.microsoft.com/office/drawing/2014/main" id="{34BA55E5-FAB2-4618-8EB7-C98B602BC797}"/>
              </a:ext>
            </a:extLst>
          </p:cNvPr>
          <p:cNvSpPr txBox="1"/>
          <p:nvPr/>
        </p:nvSpPr>
        <p:spPr>
          <a:xfrm>
            <a:off x="4713871" y="2639566"/>
            <a:ext cx="2893230" cy="3754874"/>
          </a:xfrm>
          <a:prstGeom prst="rect">
            <a:avLst/>
          </a:prstGeom>
          <a:noFill/>
        </p:spPr>
        <p:txBody>
          <a:bodyPr wrap="square" rtlCol="0">
            <a:spAutoFit/>
          </a:bodyPr>
          <a:lstStyle/>
          <a:p>
            <a:r>
              <a:rPr lang="en-US" altLang="zh-CN" sz="1400" dirty="0">
                <a:solidFill>
                  <a:schemeClr val="accent1"/>
                </a:solidFill>
                <a:latin typeface="微软雅黑"/>
                <a:ea typeface="微软雅黑"/>
              </a:rPr>
              <a:t>85 /90 </a:t>
            </a:r>
            <a:r>
              <a:rPr lang="zh-CN" altLang="zh-CN" sz="1400" dirty="0">
                <a:solidFill>
                  <a:schemeClr val="accent1"/>
                </a:solidFill>
                <a:latin typeface="微软雅黑"/>
                <a:ea typeface="微软雅黑"/>
              </a:rPr>
              <a:t>后的家长思想更加开放，对于少儿编程的思想藩篱也在慢慢破除。这些家长成长、成熟在信息化社会中，互联网技术的发展和互联网公司的崛起深深地影响着他们的生活，因此更加理解学习编程对于孩子能力提升以及未来就业的重要性。</a:t>
            </a:r>
            <a:endParaRPr lang="en-US" altLang="zh-CN" sz="1400" dirty="0">
              <a:solidFill>
                <a:schemeClr val="accent1"/>
              </a:solidFill>
              <a:latin typeface="微软雅黑"/>
              <a:ea typeface="微软雅黑"/>
            </a:endParaRPr>
          </a:p>
          <a:p>
            <a:endParaRPr lang="zh-CN" altLang="zh-CN" sz="1400" dirty="0">
              <a:solidFill>
                <a:schemeClr val="accent1"/>
              </a:solidFill>
              <a:latin typeface="微软雅黑"/>
              <a:ea typeface="微软雅黑"/>
            </a:endParaRPr>
          </a:p>
          <a:p>
            <a:r>
              <a:rPr lang="zh-CN" altLang="zh-CN" sz="1400" dirty="0">
                <a:solidFill>
                  <a:schemeClr val="accent1"/>
                </a:solidFill>
                <a:latin typeface="微软雅黑"/>
                <a:ea typeface="微软雅黑"/>
              </a:rPr>
              <a:t>二孩政策的放开带来庞大的青少年人口基数从 </a:t>
            </a:r>
            <a:r>
              <a:rPr lang="en-US" altLang="zh-CN" sz="1400" dirty="0">
                <a:solidFill>
                  <a:schemeClr val="accent1"/>
                </a:solidFill>
                <a:latin typeface="微软雅黑"/>
                <a:ea typeface="微软雅黑"/>
              </a:rPr>
              <a:t>2011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11 </a:t>
            </a:r>
            <a:r>
              <a:rPr lang="zh-CN" altLang="zh-CN" sz="1400" dirty="0">
                <a:solidFill>
                  <a:schemeClr val="accent1"/>
                </a:solidFill>
                <a:latin typeface="微软雅黑"/>
                <a:ea typeface="微软雅黑"/>
              </a:rPr>
              <a:t>月实行的双独二孩政策，到 </a:t>
            </a:r>
            <a:r>
              <a:rPr lang="en-US" altLang="zh-CN" sz="1400" dirty="0">
                <a:solidFill>
                  <a:schemeClr val="accent1"/>
                </a:solidFill>
                <a:latin typeface="微软雅黑"/>
                <a:ea typeface="微软雅黑"/>
              </a:rPr>
              <a:t>2013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12 </a:t>
            </a:r>
            <a:r>
              <a:rPr lang="zh-CN" altLang="zh-CN" sz="1400" dirty="0">
                <a:solidFill>
                  <a:schemeClr val="accent1"/>
                </a:solidFill>
                <a:latin typeface="微软雅黑"/>
                <a:ea typeface="微软雅黑"/>
              </a:rPr>
              <a:t>月实施的单独二孩政策，再到 </a:t>
            </a:r>
            <a:r>
              <a:rPr lang="en-US" altLang="zh-CN" sz="1400" dirty="0">
                <a:solidFill>
                  <a:schemeClr val="accent1"/>
                </a:solidFill>
                <a:latin typeface="微软雅黑"/>
                <a:ea typeface="微软雅黑"/>
              </a:rPr>
              <a:t>2015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10 </a:t>
            </a:r>
            <a:r>
              <a:rPr lang="zh-CN" altLang="zh-CN" sz="1400" dirty="0">
                <a:solidFill>
                  <a:schemeClr val="accent1"/>
                </a:solidFill>
                <a:latin typeface="微软雅黑"/>
                <a:ea typeface="微软雅黑"/>
              </a:rPr>
              <a:t>月推广的全面二孩政策，带来青少年人口基数的增长，有利于少儿课外培训行业的发展，少儿编程培训也将从中获益。</a:t>
            </a:r>
            <a:endParaRPr lang="zh-CN" altLang="en-US" sz="1400" dirty="0">
              <a:solidFill>
                <a:schemeClr val="accent1"/>
              </a:solidFill>
              <a:latin typeface="微软雅黑"/>
              <a:ea typeface="微软雅黑"/>
            </a:endParaRPr>
          </a:p>
        </p:txBody>
      </p:sp>
      <p:sp>
        <p:nvSpPr>
          <p:cNvPr id="32" name="TextBox 64">
            <a:extLst>
              <a:ext uri="{FF2B5EF4-FFF2-40B4-BE49-F238E27FC236}">
                <a16:creationId xmlns:a16="http://schemas.microsoft.com/office/drawing/2014/main" id="{22E104BB-789A-4AC3-A6B2-B727D140EBFB}"/>
              </a:ext>
            </a:extLst>
          </p:cNvPr>
          <p:cNvSpPr txBox="1"/>
          <p:nvPr/>
        </p:nvSpPr>
        <p:spPr>
          <a:xfrm>
            <a:off x="1301931" y="2634098"/>
            <a:ext cx="2893230" cy="3754874"/>
          </a:xfrm>
          <a:prstGeom prst="rect">
            <a:avLst/>
          </a:prstGeom>
          <a:noFill/>
        </p:spPr>
        <p:txBody>
          <a:bodyPr wrap="square" rtlCol="0">
            <a:spAutoFit/>
          </a:bodyPr>
          <a:lstStyle/>
          <a:p>
            <a:r>
              <a:rPr lang="zh-CN" altLang="zh-CN" sz="1400" dirty="0">
                <a:solidFill>
                  <a:schemeClr val="accent1"/>
                </a:solidFill>
                <a:latin typeface="微软雅黑"/>
                <a:ea typeface="微软雅黑"/>
              </a:rPr>
              <a:t>当 </a:t>
            </a:r>
            <a:r>
              <a:rPr lang="en-US" altLang="zh-CN" sz="1400" dirty="0">
                <a:solidFill>
                  <a:schemeClr val="accent1"/>
                </a:solidFill>
                <a:latin typeface="微软雅黑"/>
                <a:ea typeface="微软雅黑"/>
              </a:rPr>
              <a:t>Alpha Go </a:t>
            </a:r>
            <a:r>
              <a:rPr lang="zh-CN" altLang="zh-CN" sz="1400" dirty="0">
                <a:solidFill>
                  <a:schemeClr val="accent1"/>
                </a:solidFill>
                <a:latin typeface="微软雅黑"/>
                <a:ea typeface="微软雅黑"/>
              </a:rPr>
              <a:t>相继打败李世石和柯洁之后，人工智能再次成为人们热议的话题，各行各业都在思考如何将人工智能为我所用，以及人工智能是否会带来颠覆性的影响。程序是人工智能的核心之一，大规模推广人工智能需要大量程序员，甚至有人断言“代码才是未来世界的通用语”，因此编程培训越来越受重视，其中与大热的 </a:t>
            </a:r>
            <a:r>
              <a:rPr lang="en-US" altLang="zh-CN" sz="1400" dirty="0">
                <a:solidFill>
                  <a:schemeClr val="accent1"/>
                </a:solidFill>
                <a:latin typeface="微软雅黑"/>
                <a:ea typeface="微软雅黑"/>
              </a:rPr>
              <a:t>STEAM </a:t>
            </a:r>
            <a:r>
              <a:rPr lang="zh-CN" altLang="zh-CN" sz="1400" dirty="0">
                <a:solidFill>
                  <a:schemeClr val="accent1"/>
                </a:solidFill>
                <a:latin typeface="微软雅黑"/>
                <a:ea typeface="微软雅黑"/>
              </a:rPr>
              <a:t>教育联系紧密的少儿编程行业更是受到各路资本的追捧。</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zh-CN" altLang="zh-CN" sz="1400" dirty="0">
                <a:solidFill>
                  <a:schemeClr val="accent1"/>
                </a:solidFill>
                <a:latin typeface="微软雅黑"/>
                <a:ea typeface="微软雅黑"/>
              </a:rPr>
              <a:t>市场上，盛通股份入股编程猫；达内教育开创童程童美，许多中小型创业机构和产品不断进入市场。少儿编程行业迎来了发展风口。</a:t>
            </a:r>
            <a:endParaRPr lang="zh-CN" altLang="en-US" sz="1400" dirty="0">
              <a:solidFill>
                <a:schemeClr val="accent1"/>
              </a:solidFill>
              <a:latin typeface="微软雅黑"/>
              <a:ea typeface="微软雅黑"/>
            </a:endParaRPr>
          </a:p>
        </p:txBody>
      </p:sp>
    </p:spTree>
    <p:extLst>
      <p:ext uri="{BB962C8B-B14F-4D97-AF65-F5344CB8AC3E}">
        <p14:creationId xmlns:p14="http://schemas.microsoft.com/office/powerpoint/2010/main" val="2795612587"/>
      </p:ext>
    </p:extLst>
  </p:cSld>
  <p:clrMapOvr>
    <a:masterClrMapping/>
  </p:clrMapOvr>
  <mc:AlternateContent xmlns:mc="http://schemas.openxmlformats.org/markup-compatibility/2006" xmlns:p14="http://schemas.microsoft.com/office/powerpoint/2010/main">
    <mc:Choice Requires="p14">
      <p:transition spd="slow" p14:dur="800" advTm="9127">
        <p14:prism dir="d"/>
      </p:transition>
    </mc:Choice>
    <mc:Fallback xmlns="">
      <p:transition spd="slow" advTm="912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ppt_x"/>
                                              </p:val>
                                            </p:tav>
                                            <p:tav tm="100000">
                                              <p:val>
                                                <p:strVal val="#ppt_x"/>
                                              </p:val>
                                            </p:tav>
                                          </p:tavLst>
                                        </p:anim>
                                        <p:anim calcmode="lin" valueType="num">
                                          <p:cBhvr additive="base">
                                            <p:cTn id="43" dur="500" fill="hold"/>
                                            <p:tgtEl>
                                              <p:spTgt spid="64"/>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ppt_x"/>
                                              </p:val>
                                            </p:tav>
                                            <p:tav tm="100000">
                                              <p:val>
                                                <p:strVal val="#ppt_x"/>
                                              </p:val>
                                            </p:tav>
                                          </p:tavLst>
                                        </p:anim>
                                        <p:anim calcmode="lin" valueType="num">
                                          <p:cBhvr additive="base">
                                            <p:cTn id="47" dur="500" fill="hold"/>
                                            <p:tgtEl>
                                              <p:spTgt spid="62"/>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ppt_x"/>
                                              </p:val>
                                            </p:tav>
                                            <p:tav tm="100000">
                                              <p:val>
                                                <p:strVal val="#ppt_x"/>
                                              </p:val>
                                            </p:tav>
                                          </p:tavLst>
                                        </p:anim>
                                        <p:anim calcmode="lin" valueType="num">
                                          <p:cBhvr additive="base">
                                            <p:cTn id="51" dur="500" fill="hold"/>
                                            <p:tgtEl>
                                              <p:spTgt spid="66"/>
                                            </p:tgtEl>
                                            <p:attrNameLst>
                                              <p:attrName>ppt_y</p:attrName>
                                            </p:attrNameLst>
                                          </p:cBhvr>
                                          <p:tavLst>
                                            <p:tav tm="0">
                                              <p:val>
                                                <p:strVal val="0-#ppt_h/2"/>
                                              </p:val>
                                            </p:tav>
                                            <p:tav tm="100000">
                                              <p:val>
                                                <p:strVal val="#ppt_y"/>
                                              </p:val>
                                            </p:tav>
                                          </p:tavLst>
                                        </p:anim>
                                      </p:childTnLst>
                                    </p:cTn>
                                  </p:par>
                                </p:childTnLst>
                              </p:cTn>
                            </p:par>
                            <p:par>
                              <p:cTn id="52" fill="hold">
                                <p:stCondLst>
                                  <p:cond delay="194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600"/>
                                            <p:tgtEl>
                                              <p:spTgt spid="71"/>
                                            </p:tgtEl>
                                          </p:cBhvr>
                                        </p:animEffect>
                                      </p:childTnLst>
                                    </p:cTn>
                                  </p:par>
                                  <p:par>
                                    <p:cTn id="5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57" dur="1000" fill="hold"/>
                                            <p:tgtEl>
                                              <p:spTgt spid="71"/>
                                            </p:tgtEl>
                                            <p:attrNameLst>
                                              <p:attrName>ppt_x</p:attrName>
                                              <p:attrName>ppt_y</p:attrName>
                                            </p:attrNameLst>
                                          </p:cBhvr>
                                          <p:rCtr x="4956" y="8889"/>
                                        </p:animMotion>
                                      </p:childTnLst>
                                    </p:cTn>
                                  </p:par>
                                  <p:par>
                                    <p:cTn id="58" presetID="21" presetClass="entr" presetSubtype="1" fill="hold" grpId="0" nodeType="withEffect">
                                      <p:stCondLst>
                                        <p:cond delay="200"/>
                                      </p:stCondLst>
                                      <p:childTnLst>
                                        <p:set>
                                          <p:cBhvr>
                                            <p:cTn id="59" dur="1" fill="hold">
                                              <p:stCondLst>
                                                <p:cond delay="0"/>
                                              </p:stCondLst>
                                            </p:cTn>
                                            <p:tgtEl>
                                              <p:spTgt spid="69"/>
                                            </p:tgtEl>
                                            <p:attrNameLst>
                                              <p:attrName>style.visibility</p:attrName>
                                            </p:attrNameLst>
                                          </p:cBhvr>
                                          <p:to>
                                            <p:strVal val="visible"/>
                                          </p:to>
                                        </p:set>
                                        <p:animEffect transition="in" filter="wheel(1)">
                                          <p:cBhvr>
                                            <p:cTn id="60" dur="1000"/>
                                            <p:tgtEl>
                                              <p:spTgt spid="69"/>
                                            </p:tgtEl>
                                          </p:cBhvr>
                                        </p:animEffect>
                                      </p:childTnLst>
                                    </p:cTn>
                                  </p:par>
                                </p:childTnLst>
                              </p:cTn>
                            </p:par>
                            <p:par>
                              <p:cTn id="61" fill="hold">
                                <p:stCondLst>
                                  <p:cond delay="3140"/>
                                </p:stCondLst>
                                <p:childTnLst>
                                  <p:par>
                                    <p:cTn id="62" presetID="31" presetClass="entr" presetSubtype="0" fill="hold" grpId="0"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 calcmode="lin" valueType="num">
                                          <p:cBhvr>
                                            <p:cTn id="66" dur="500" fill="hold"/>
                                            <p:tgtEl>
                                              <p:spTgt spid="70"/>
                                            </p:tgtEl>
                                            <p:attrNameLst>
                                              <p:attrName>style.rotation</p:attrName>
                                            </p:attrNameLst>
                                          </p:cBhvr>
                                          <p:tavLst>
                                            <p:tav tm="0">
                                              <p:val>
                                                <p:fltVal val="90"/>
                                              </p:val>
                                            </p:tav>
                                            <p:tav tm="100000">
                                              <p:val>
                                                <p:fltVal val="0"/>
                                              </p:val>
                                            </p:tav>
                                          </p:tavLst>
                                        </p:anim>
                                        <p:animEffect transition="in" filter="fade">
                                          <p:cBhvr>
                                            <p:cTn id="67" dur="500"/>
                                            <p:tgtEl>
                                              <p:spTgt spid="70"/>
                                            </p:tgtEl>
                                          </p:cBhvr>
                                        </p:animEffect>
                                      </p:childTnLst>
                                    </p:cTn>
                                  </p:par>
                                </p:childTnLst>
                              </p:cTn>
                            </p:par>
                            <p:par>
                              <p:cTn id="68" fill="hold">
                                <p:stCondLst>
                                  <p:cond delay="3640"/>
                                </p:stCondLst>
                                <p:childTnLst>
                                  <p:par>
                                    <p:cTn id="69" presetID="10" presetClass="entr" presetSubtype="0"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73" dur="1000" fill="hold"/>
                                            <p:tgtEl>
                                              <p:spTgt spid="76"/>
                                            </p:tgtEl>
                                            <p:attrNameLst>
                                              <p:attrName>ppt_x</p:attrName>
                                              <p:attrName>ppt_y</p:attrName>
                                            </p:attrNameLst>
                                          </p:cBhvr>
                                          <p:rCtr x="4956" y="8889"/>
                                        </p:animMotion>
                                      </p:childTnLst>
                                    </p:cTn>
                                  </p:par>
                                  <p:par>
                                    <p:cTn id="74" presetID="21" presetClass="entr" presetSubtype="1" fill="hold" grpId="0" nodeType="withEffect">
                                      <p:stCondLst>
                                        <p:cond delay="200"/>
                                      </p:stCondLst>
                                      <p:childTnLst>
                                        <p:set>
                                          <p:cBhvr>
                                            <p:cTn id="75" dur="1" fill="hold">
                                              <p:stCondLst>
                                                <p:cond delay="0"/>
                                              </p:stCondLst>
                                            </p:cTn>
                                            <p:tgtEl>
                                              <p:spTgt spid="74"/>
                                            </p:tgtEl>
                                            <p:attrNameLst>
                                              <p:attrName>style.visibility</p:attrName>
                                            </p:attrNameLst>
                                          </p:cBhvr>
                                          <p:to>
                                            <p:strVal val="visible"/>
                                          </p:to>
                                        </p:set>
                                        <p:animEffect transition="in" filter="wheel(1)">
                                          <p:cBhvr>
                                            <p:cTn id="76" dur="1000"/>
                                            <p:tgtEl>
                                              <p:spTgt spid="74"/>
                                            </p:tgtEl>
                                          </p:cBhvr>
                                        </p:animEffect>
                                      </p:childTnLst>
                                    </p:cTn>
                                  </p:par>
                                </p:childTnLst>
                              </p:cTn>
                            </p:par>
                            <p:par>
                              <p:cTn id="77" fill="hold">
                                <p:stCondLst>
                                  <p:cond delay="4840"/>
                                </p:stCondLst>
                                <p:childTnLst>
                                  <p:par>
                                    <p:cTn id="78" presetID="31"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ppt_w</p:attrName>
                                            </p:attrNameLst>
                                          </p:cBhvr>
                                          <p:tavLst>
                                            <p:tav tm="0">
                                              <p:val>
                                                <p:fltVal val="0"/>
                                              </p:val>
                                            </p:tav>
                                            <p:tav tm="100000">
                                              <p:val>
                                                <p:strVal val="#ppt_w"/>
                                              </p:val>
                                            </p:tav>
                                          </p:tavLst>
                                        </p:anim>
                                        <p:anim calcmode="lin" valueType="num">
                                          <p:cBhvr>
                                            <p:cTn id="81" dur="500" fill="hold"/>
                                            <p:tgtEl>
                                              <p:spTgt spid="75"/>
                                            </p:tgtEl>
                                            <p:attrNameLst>
                                              <p:attrName>ppt_h</p:attrName>
                                            </p:attrNameLst>
                                          </p:cBhvr>
                                          <p:tavLst>
                                            <p:tav tm="0">
                                              <p:val>
                                                <p:fltVal val="0"/>
                                              </p:val>
                                            </p:tav>
                                            <p:tav tm="100000">
                                              <p:val>
                                                <p:strVal val="#ppt_h"/>
                                              </p:val>
                                            </p:tav>
                                          </p:tavLst>
                                        </p:anim>
                                        <p:anim calcmode="lin" valueType="num">
                                          <p:cBhvr>
                                            <p:cTn id="82" dur="500" fill="hold"/>
                                            <p:tgtEl>
                                              <p:spTgt spid="75"/>
                                            </p:tgtEl>
                                            <p:attrNameLst>
                                              <p:attrName>style.rotation</p:attrName>
                                            </p:attrNameLst>
                                          </p:cBhvr>
                                          <p:tavLst>
                                            <p:tav tm="0">
                                              <p:val>
                                                <p:fltVal val="90"/>
                                              </p:val>
                                            </p:tav>
                                            <p:tav tm="100000">
                                              <p:val>
                                                <p:fltVal val="0"/>
                                              </p:val>
                                            </p:tav>
                                          </p:tavLst>
                                        </p:anim>
                                        <p:animEffect transition="in" filter="fade">
                                          <p:cBhvr>
                                            <p:cTn id="83" dur="500"/>
                                            <p:tgtEl>
                                              <p:spTgt spid="75"/>
                                            </p:tgtEl>
                                          </p:cBhvr>
                                        </p:animEffect>
                                      </p:childTnLst>
                                    </p:cTn>
                                  </p:par>
                                </p:childTnLst>
                              </p:cTn>
                            </p:par>
                            <p:par>
                              <p:cTn id="84" fill="hold">
                                <p:stCondLst>
                                  <p:cond delay="5340"/>
                                </p:stCondLst>
                                <p:childTnLst>
                                  <p:par>
                                    <p:cTn id="85" presetID="10"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600"/>
                                            <p:tgtEl>
                                              <p:spTgt spid="81"/>
                                            </p:tgtEl>
                                          </p:cBhvr>
                                        </p:animEffect>
                                      </p:childTnLst>
                                    </p:cTn>
                                  </p:par>
                                  <p:par>
                                    <p:cTn id="88"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89" dur="1000" fill="hold"/>
                                            <p:tgtEl>
                                              <p:spTgt spid="81"/>
                                            </p:tgtEl>
                                            <p:attrNameLst>
                                              <p:attrName>ppt_x</p:attrName>
                                              <p:attrName>ppt_y</p:attrName>
                                            </p:attrNameLst>
                                          </p:cBhvr>
                                          <p:rCtr x="4956" y="8889"/>
                                        </p:animMotion>
                                      </p:childTnLst>
                                    </p:cTn>
                                  </p:par>
                                  <p:par>
                                    <p:cTn id="90" presetID="21" presetClass="entr" presetSubtype="1" fill="hold" grpId="0" nodeType="withEffect">
                                      <p:stCondLst>
                                        <p:cond delay="200"/>
                                      </p:stCondLst>
                                      <p:childTnLst>
                                        <p:set>
                                          <p:cBhvr>
                                            <p:cTn id="91" dur="1" fill="hold">
                                              <p:stCondLst>
                                                <p:cond delay="0"/>
                                              </p:stCondLst>
                                            </p:cTn>
                                            <p:tgtEl>
                                              <p:spTgt spid="79"/>
                                            </p:tgtEl>
                                            <p:attrNameLst>
                                              <p:attrName>style.visibility</p:attrName>
                                            </p:attrNameLst>
                                          </p:cBhvr>
                                          <p:to>
                                            <p:strVal val="visible"/>
                                          </p:to>
                                        </p:set>
                                        <p:animEffect transition="in" filter="wheel(1)">
                                          <p:cBhvr>
                                            <p:cTn id="92" dur="1000"/>
                                            <p:tgtEl>
                                              <p:spTgt spid="79"/>
                                            </p:tgtEl>
                                          </p:cBhvr>
                                        </p:animEffect>
                                      </p:childTnLst>
                                    </p:cTn>
                                  </p:par>
                                </p:childTnLst>
                              </p:cTn>
                            </p:par>
                            <p:par>
                              <p:cTn id="93" fill="hold">
                                <p:stCondLst>
                                  <p:cond delay="6540"/>
                                </p:stCondLst>
                                <p:childTnLst>
                                  <p:par>
                                    <p:cTn id="94" presetID="31" presetClass="entr" presetSubtype="0"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 calcmode="lin" valueType="num">
                                          <p:cBhvr>
                                            <p:cTn id="98" dur="500" fill="hold"/>
                                            <p:tgtEl>
                                              <p:spTgt spid="80"/>
                                            </p:tgtEl>
                                            <p:attrNameLst>
                                              <p:attrName>style.rotation</p:attrName>
                                            </p:attrNameLst>
                                          </p:cBhvr>
                                          <p:tavLst>
                                            <p:tav tm="0">
                                              <p:val>
                                                <p:fltVal val="90"/>
                                              </p:val>
                                            </p:tav>
                                            <p:tav tm="100000">
                                              <p:val>
                                                <p:fltVal val="0"/>
                                              </p:val>
                                            </p:tav>
                                          </p:tavLst>
                                        </p:anim>
                                        <p:animEffect transition="in" filter="fade">
                                          <p:cBhvr>
                                            <p:cTn id="99" dur="500"/>
                                            <p:tgtEl>
                                              <p:spTgt spid="80"/>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2" grpId="0" animBg="1"/>
          <p:bldP spid="64" grpId="0" animBg="1"/>
          <p:bldP spid="65" grpId="0"/>
          <p:bldP spid="68" grpId="0" animBg="1"/>
          <p:bldP spid="69" grpId="0" animBg="1"/>
          <p:bldP spid="70" grpId="0"/>
          <p:bldP spid="74" grpId="0" animBg="1"/>
          <p:bldP spid="75" grpId="0"/>
          <p:bldP spid="79" grpId="0" animBg="1"/>
          <p:bldP spid="8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ppt_x"/>
                                              </p:val>
                                            </p:tav>
                                            <p:tav tm="100000">
                                              <p:val>
                                                <p:strVal val="#ppt_x"/>
                                              </p:val>
                                            </p:tav>
                                          </p:tavLst>
                                        </p:anim>
                                        <p:anim calcmode="lin" valueType="num">
                                          <p:cBhvr additive="base">
                                            <p:cTn id="43" dur="500" fill="hold"/>
                                            <p:tgtEl>
                                              <p:spTgt spid="64"/>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ppt_x"/>
                                              </p:val>
                                            </p:tav>
                                            <p:tav tm="100000">
                                              <p:val>
                                                <p:strVal val="#ppt_x"/>
                                              </p:val>
                                            </p:tav>
                                          </p:tavLst>
                                        </p:anim>
                                        <p:anim calcmode="lin" valueType="num">
                                          <p:cBhvr additive="base">
                                            <p:cTn id="47" dur="500" fill="hold"/>
                                            <p:tgtEl>
                                              <p:spTgt spid="62"/>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ppt_x"/>
                                              </p:val>
                                            </p:tav>
                                            <p:tav tm="100000">
                                              <p:val>
                                                <p:strVal val="#ppt_x"/>
                                              </p:val>
                                            </p:tav>
                                          </p:tavLst>
                                        </p:anim>
                                        <p:anim calcmode="lin" valueType="num">
                                          <p:cBhvr additive="base">
                                            <p:cTn id="51" dur="500" fill="hold"/>
                                            <p:tgtEl>
                                              <p:spTgt spid="66"/>
                                            </p:tgtEl>
                                            <p:attrNameLst>
                                              <p:attrName>ppt_y</p:attrName>
                                            </p:attrNameLst>
                                          </p:cBhvr>
                                          <p:tavLst>
                                            <p:tav tm="0">
                                              <p:val>
                                                <p:strVal val="0-#ppt_h/2"/>
                                              </p:val>
                                            </p:tav>
                                            <p:tav tm="100000">
                                              <p:val>
                                                <p:strVal val="#ppt_y"/>
                                              </p:val>
                                            </p:tav>
                                          </p:tavLst>
                                        </p:anim>
                                      </p:childTnLst>
                                    </p:cTn>
                                  </p:par>
                                </p:childTnLst>
                              </p:cTn>
                            </p:par>
                            <p:par>
                              <p:cTn id="52" fill="hold">
                                <p:stCondLst>
                                  <p:cond delay="194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600"/>
                                            <p:tgtEl>
                                              <p:spTgt spid="71"/>
                                            </p:tgtEl>
                                          </p:cBhvr>
                                        </p:animEffect>
                                      </p:childTnLst>
                                    </p:cTn>
                                  </p:par>
                                  <p:par>
                                    <p:cTn id="5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57" dur="1000" fill="hold"/>
                                            <p:tgtEl>
                                              <p:spTgt spid="71"/>
                                            </p:tgtEl>
                                            <p:attrNameLst>
                                              <p:attrName>ppt_x</p:attrName>
                                              <p:attrName>ppt_y</p:attrName>
                                            </p:attrNameLst>
                                          </p:cBhvr>
                                          <p:rCtr x="4956" y="8889"/>
                                        </p:animMotion>
                                      </p:childTnLst>
                                    </p:cTn>
                                  </p:par>
                                  <p:par>
                                    <p:cTn id="58" presetID="21" presetClass="entr" presetSubtype="1" fill="hold" grpId="0" nodeType="withEffect">
                                      <p:stCondLst>
                                        <p:cond delay="200"/>
                                      </p:stCondLst>
                                      <p:childTnLst>
                                        <p:set>
                                          <p:cBhvr>
                                            <p:cTn id="59" dur="1" fill="hold">
                                              <p:stCondLst>
                                                <p:cond delay="0"/>
                                              </p:stCondLst>
                                            </p:cTn>
                                            <p:tgtEl>
                                              <p:spTgt spid="69"/>
                                            </p:tgtEl>
                                            <p:attrNameLst>
                                              <p:attrName>style.visibility</p:attrName>
                                            </p:attrNameLst>
                                          </p:cBhvr>
                                          <p:to>
                                            <p:strVal val="visible"/>
                                          </p:to>
                                        </p:set>
                                        <p:animEffect transition="in" filter="wheel(1)">
                                          <p:cBhvr>
                                            <p:cTn id="60" dur="1000"/>
                                            <p:tgtEl>
                                              <p:spTgt spid="69"/>
                                            </p:tgtEl>
                                          </p:cBhvr>
                                        </p:animEffect>
                                      </p:childTnLst>
                                    </p:cTn>
                                  </p:par>
                                </p:childTnLst>
                              </p:cTn>
                            </p:par>
                            <p:par>
                              <p:cTn id="61" fill="hold">
                                <p:stCondLst>
                                  <p:cond delay="3140"/>
                                </p:stCondLst>
                                <p:childTnLst>
                                  <p:par>
                                    <p:cTn id="62" presetID="31" presetClass="entr" presetSubtype="0" fill="hold" grpId="0"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 calcmode="lin" valueType="num">
                                          <p:cBhvr>
                                            <p:cTn id="66" dur="500" fill="hold"/>
                                            <p:tgtEl>
                                              <p:spTgt spid="70"/>
                                            </p:tgtEl>
                                            <p:attrNameLst>
                                              <p:attrName>style.rotation</p:attrName>
                                            </p:attrNameLst>
                                          </p:cBhvr>
                                          <p:tavLst>
                                            <p:tav tm="0">
                                              <p:val>
                                                <p:fltVal val="90"/>
                                              </p:val>
                                            </p:tav>
                                            <p:tav tm="100000">
                                              <p:val>
                                                <p:fltVal val="0"/>
                                              </p:val>
                                            </p:tav>
                                          </p:tavLst>
                                        </p:anim>
                                        <p:animEffect transition="in" filter="fade">
                                          <p:cBhvr>
                                            <p:cTn id="67" dur="500"/>
                                            <p:tgtEl>
                                              <p:spTgt spid="70"/>
                                            </p:tgtEl>
                                          </p:cBhvr>
                                        </p:animEffect>
                                      </p:childTnLst>
                                    </p:cTn>
                                  </p:par>
                                </p:childTnLst>
                              </p:cTn>
                            </p:par>
                            <p:par>
                              <p:cTn id="68" fill="hold">
                                <p:stCondLst>
                                  <p:cond delay="3640"/>
                                </p:stCondLst>
                                <p:childTnLst>
                                  <p:par>
                                    <p:cTn id="69" presetID="10" presetClass="entr" presetSubtype="0"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73" dur="1000" fill="hold"/>
                                            <p:tgtEl>
                                              <p:spTgt spid="76"/>
                                            </p:tgtEl>
                                            <p:attrNameLst>
                                              <p:attrName>ppt_x</p:attrName>
                                              <p:attrName>ppt_y</p:attrName>
                                            </p:attrNameLst>
                                          </p:cBhvr>
                                          <p:rCtr x="4956" y="8889"/>
                                        </p:animMotion>
                                      </p:childTnLst>
                                    </p:cTn>
                                  </p:par>
                                  <p:par>
                                    <p:cTn id="74" presetID="21" presetClass="entr" presetSubtype="1" fill="hold" grpId="0" nodeType="withEffect">
                                      <p:stCondLst>
                                        <p:cond delay="200"/>
                                      </p:stCondLst>
                                      <p:childTnLst>
                                        <p:set>
                                          <p:cBhvr>
                                            <p:cTn id="75" dur="1" fill="hold">
                                              <p:stCondLst>
                                                <p:cond delay="0"/>
                                              </p:stCondLst>
                                            </p:cTn>
                                            <p:tgtEl>
                                              <p:spTgt spid="74"/>
                                            </p:tgtEl>
                                            <p:attrNameLst>
                                              <p:attrName>style.visibility</p:attrName>
                                            </p:attrNameLst>
                                          </p:cBhvr>
                                          <p:to>
                                            <p:strVal val="visible"/>
                                          </p:to>
                                        </p:set>
                                        <p:animEffect transition="in" filter="wheel(1)">
                                          <p:cBhvr>
                                            <p:cTn id="76" dur="1000"/>
                                            <p:tgtEl>
                                              <p:spTgt spid="74"/>
                                            </p:tgtEl>
                                          </p:cBhvr>
                                        </p:animEffect>
                                      </p:childTnLst>
                                    </p:cTn>
                                  </p:par>
                                </p:childTnLst>
                              </p:cTn>
                            </p:par>
                            <p:par>
                              <p:cTn id="77" fill="hold">
                                <p:stCondLst>
                                  <p:cond delay="4840"/>
                                </p:stCondLst>
                                <p:childTnLst>
                                  <p:par>
                                    <p:cTn id="78" presetID="31"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ppt_w</p:attrName>
                                            </p:attrNameLst>
                                          </p:cBhvr>
                                          <p:tavLst>
                                            <p:tav tm="0">
                                              <p:val>
                                                <p:fltVal val="0"/>
                                              </p:val>
                                            </p:tav>
                                            <p:tav tm="100000">
                                              <p:val>
                                                <p:strVal val="#ppt_w"/>
                                              </p:val>
                                            </p:tav>
                                          </p:tavLst>
                                        </p:anim>
                                        <p:anim calcmode="lin" valueType="num">
                                          <p:cBhvr>
                                            <p:cTn id="81" dur="500" fill="hold"/>
                                            <p:tgtEl>
                                              <p:spTgt spid="75"/>
                                            </p:tgtEl>
                                            <p:attrNameLst>
                                              <p:attrName>ppt_h</p:attrName>
                                            </p:attrNameLst>
                                          </p:cBhvr>
                                          <p:tavLst>
                                            <p:tav tm="0">
                                              <p:val>
                                                <p:fltVal val="0"/>
                                              </p:val>
                                            </p:tav>
                                            <p:tav tm="100000">
                                              <p:val>
                                                <p:strVal val="#ppt_h"/>
                                              </p:val>
                                            </p:tav>
                                          </p:tavLst>
                                        </p:anim>
                                        <p:anim calcmode="lin" valueType="num">
                                          <p:cBhvr>
                                            <p:cTn id="82" dur="500" fill="hold"/>
                                            <p:tgtEl>
                                              <p:spTgt spid="75"/>
                                            </p:tgtEl>
                                            <p:attrNameLst>
                                              <p:attrName>style.rotation</p:attrName>
                                            </p:attrNameLst>
                                          </p:cBhvr>
                                          <p:tavLst>
                                            <p:tav tm="0">
                                              <p:val>
                                                <p:fltVal val="90"/>
                                              </p:val>
                                            </p:tav>
                                            <p:tav tm="100000">
                                              <p:val>
                                                <p:fltVal val="0"/>
                                              </p:val>
                                            </p:tav>
                                          </p:tavLst>
                                        </p:anim>
                                        <p:animEffect transition="in" filter="fade">
                                          <p:cBhvr>
                                            <p:cTn id="83" dur="500"/>
                                            <p:tgtEl>
                                              <p:spTgt spid="75"/>
                                            </p:tgtEl>
                                          </p:cBhvr>
                                        </p:animEffect>
                                      </p:childTnLst>
                                    </p:cTn>
                                  </p:par>
                                </p:childTnLst>
                              </p:cTn>
                            </p:par>
                            <p:par>
                              <p:cTn id="84" fill="hold">
                                <p:stCondLst>
                                  <p:cond delay="5340"/>
                                </p:stCondLst>
                                <p:childTnLst>
                                  <p:par>
                                    <p:cTn id="85" presetID="10"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600"/>
                                            <p:tgtEl>
                                              <p:spTgt spid="81"/>
                                            </p:tgtEl>
                                          </p:cBhvr>
                                        </p:animEffect>
                                      </p:childTnLst>
                                    </p:cTn>
                                  </p:par>
                                  <p:par>
                                    <p:cTn id="88"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89" dur="1000" fill="hold"/>
                                            <p:tgtEl>
                                              <p:spTgt spid="81"/>
                                            </p:tgtEl>
                                            <p:attrNameLst>
                                              <p:attrName>ppt_x</p:attrName>
                                              <p:attrName>ppt_y</p:attrName>
                                            </p:attrNameLst>
                                          </p:cBhvr>
                                          <p:rCtr x="4956" y="8889"/>
                                        </p:animMotion>
                                      </p:childTnLst>
                                    </p:cTn>
                                  </p:par>
                                  <p:par>
                                    <p:cTn id="90" presetID="21" presetClass="entr" presetSubtype="1" fill="hold" grpId="0" nodeType="withEffect">
                                      <p:stCondLst>
                                        <p:cond delay="200"/>
                                      </p:stCondLst>
                                      <p:childTnLst>
                                        <p:set>
                                          <p:cBhvr>
                                            <p:cTn id="91" dur="1" fill="hold">
                                              <p:stCondLst>
                                                <p:cond delay="0"/>
                                              </p:stCondLst>
                                            </p:cTn>
                                            <p:tgtEl>
                                              <p:spTgt spid="79"/>
                                            </p:tgtEl>
                                            <p:attrNameLst>
                                              <p:attrName>style.visibility</p:attrName>
                                            </p:attrNameLst>
                                          </p:cBhvr>
                                          <p:to>
                                            <p:strVal val="visible"/>
                                          </p:to>
                                        </p:set>
                                        <p:animEffect transition="in" filter="wheel(1)">
                                          <p:cBhvr>
                                            <p:cTn id="92" dur="1000"/>
                                            <p:tgtEl>
                                              <p:spTgt spid="79"/>
                                            </p:tgtEl>
                                          </p:cBhvr>
                                        </p:animEffect>
                                      </p:childTnLst>
                                    </p:cTn>
                                  </p:par>
                                </p:childTnLst>
                              </p:cTn>
                            </p:par>
                            <p:par>
                              <p:cTn id="93" fill="hold">
                                <p:stCondLst>
                                  <p:cond delay="6540"/>
                                </p:stCondLst>
                                <p:childTnLst>
                                  <p:par>
                                    <p:cTn id="94" presetID="31" presetClass="entr" presetSubtype="0"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 calcmode="lin" valueType="num">
                                          <p:cBhvr>
                                            <p:cTn id="98" dur="500" fill="hold"/>
                                            <p:tgtEl>
                                              <p:spTgt spid="80"/>
                                            </p:tgtEl>
                                            <p:attrNameLst>
                                              <p:attrName>style.rotation</p:attrName>
                                            </p:attrNameLst>
                                          </p:cBhvr>
                                          <p:tavLst>
                                            <p:tav tm="0">
                                              <p:val>
                                                <p:fltVal val="90"/>
                                              </p:val>
                                            </p:tav>
                                            <p:tav tm="100000">
                                              <p:val>
                                                <p:fltVal val="0"/>
                                              </p:val>
                                            </p:tav>
                                          </p:tavLst>
                                        </p:anim>
                                        <p:animEffect transition="in" filter="fade">
                                          <p:cBhvr>
                                            <p:cTn id="99" dur="500"/>
                                            <p:tgtEl>
                                              <p:spTgt spid="80"/>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2" grpId="0" animBg="1"/>
          <p:bldP spid="64" grpId="0" animBg="1"/>
          <p:bldP spid="65" grpId="0"/>
          <p:bldP spid="68" grpId="0" animBg="1"/>
          <p:bldP spid="69" grpId="0" animBg="1"/>
          <p:bldP spid="70" grpId="0"/>
          <p:bldP spid="74" grpId="0" animBg="1"/>
          <p:bldP spid="75" grpId="0"/>
          <p:bldP spid="79" grpId="0" animBg="1"/>
          <p:bldP spid="80" grpId="0"/>
          <p:bldP spid="31" grpId="0"/>
          <p:bldP spid="3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2.5 </a:t>
            </a:r>
            <a:r>
              <a:rPr lang="zh-CN" altLang="en-US" sz="2800" dirty="0">
                <a:solidFill>
                  <a:schemeClr val="accent2"/>
                </a:solidFill>
                <a:latin typeface="微软雅黑"/>
                <a:ea typeface="微软雅黑"/>
              </a:rPr>
              <a:t>竞争对手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6"/>
          <p:cNvSpPr>
            <a:spLocks/>
          </p:cNvSpPr>
          <p:nvPr/>
        </p:nvSpPr>
        <p:spPr bwMode="auto">
          <a:xfrm>
            <a:off x="5953125" y="2174875"/>
            <a:ext cx="1590675" cy="4683125"/>
          </a:xfrm>
          <a:custGeom>
            <a:avLst/>
            <a:gdLst>
              <a:gd name="T0" fmla="*/ 469 w 2278"/>
              <a:gd name="T1" fmla="*/ 132 h 6709"/>
              <a:gd name="T2" fmla="*/ 1800 w 2278"/>
              <a:gd name="T3" fmla="*/ 132 h 6709"/>
              <a:gd name="T4" fmla="*/ 1800 w 2278"/>
              <a:gd name="T5" fmla="*/ 0 h 6709"/>
              <a:gd name="T6" fmla="*/ 2039 w 2278"/>
              <a:gd name="T7" fmla="*/ 190 h 6709"/>
              <a:gd name="T8" fmla="*/ 2278 w 2278"/>
              <a:gd name="T9" fmla="*/ 379 h 6709"/>
              <a:gd name="T10" fmla="*/ 2039 w 2278"/>
              <a:gd name="T11" fmla="*/ 569 h 6709"/>
              <a:gd name="T12" fmla="*/ 1800 w 2278"/>
              <a:gd name="T13" fmla="*/ 758 h 6709"/>
              <a:gd name="T14" fmla="*/ 1800 w 2278"/>
              <a:gd name="T15" fmla="*/ 621 h 6709"/>
              <a:gd name="T16" fmla="*/ 797 w 2278"/>
              <a:gd name="T17" fmla="*/ 621 h 6709"/>
              <a:gd name="T18" fmla="*/ 489 w 2278"/>
              <a:gd name="T19" fmla="*/ 868 h 6709"/>
              <a:gd name="T20" fmla="*/ 489 w 2278"/>
              <a:gd name="T21" fmla="*/ 6709 h 6709"/>
              <a:gd name="T22" fmla="*/ 0 w 2278"/>
              <a:gd name="T23" fmla="*/ 6709 h 6709"/>
              <a:gd name="T24" fmla="*/ 0 w 2278"/>
              <a:gd name="T25" fmla="*/ 601 h 6709"/>
              <a:gd name="T26" fmla="*/ 469 w 2278"/>
              <a:gd name="T27" fmla="*/ 132 h 6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6402388" y="3581400"/>
            <a:ext cx="1120775" cy="3276600"/>
          </a:xfrm>
          <a:custGeom>
            <a:avLst/>
            <a:gdLst>
              <a:gd name="T0" fmla="*/ 468 w 1605"/>
              <a:gd name="T1" fmla="*/ 132 h 4693"/>
              <a:gd name="T2" fmla="*/ 1127 w 1605"/>
              <a:gd name="T3" fmla="*/ 132 h 4693"/>
              <a:gd name="T4" fmla="*/ 1127 w 1605"/>
              <a:gd name="T5" fmla="*/ 0 h 4693"/>
              <a:gd name="T6" fmla="*/ 1366 w 1605"/>
              <a:gd name="T7" fmla="*/ 189 h 4693"/>
              <a:gd name="T8" fmla="*/ 1605 w 1605"/>
              <a:gd name="T9" fmla="*/ 379 h 4693"/>
              <a:gd name="T10" fmla="*/ 1366 w 1605"/>
              <a:gd name="T11" fmla="*/ 568 h 4693"/>
              <a:gd name="T12" fmla="*/ 1127 w 1605"/>
              <a:gd name="T13" fmla="*/ 758 h 4693"/>
              <a:gd name="T14" fmla="*/ 1127 w 1605"/>
              <a:gd name="T15" fmla="*/ 620 h 4693"/>
              <a:gd name="T16" fmla="*/ 796 w 1605"/>
              <a:gd name="T17" fmla="*/ 620 h 4693"/>
              <a:gd name="T18" fmla="*/ 488 w 1605"/>
              <a:gd name="T19" fmla="*/ 867 h 4693"/>
              <a:gd name="T20" fmla="*/ 488 w 1605"/>
              <a:gd name="T21" fmla="*/ 4693 h 4693"/>
              <a:gd name="T22" fmla="*/ 0 w 1605"/>
              <a:gd name="T23" fmla="*/ 4693 h 4693"/>
              <a:gd name="T24" fmla="*/ 0 w 1605"/>
              <a:gd name="T25" fmla="*/ 600 h 4693"/>
              <a:gd name="T26" fmla="*/ 468 w 1605"/>
              <a:gd name="T27" fmla="*/ 132 h 4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240213" y="3127375"/>
            <a:ext cx="1590675" cy="3730625"/>
          </a:xfrm>
          <a:custGeom>
            <a:avLst/>
            <a:gdLst>
              <a:gd name="T0" fmla="*/ 1809 w 2278"/>
              <a:gd name="T1" fmla="*/ 132 h 5345"/>
              <a:gd name="T2" fmla="*/ 478 w 2278"/>
              <a:gd name="T3" fmla="*/ 132 h 5345"/>
              <a:gd name="T4" fmla="*/ 478 w 2278"/>
              <a:gd name="T5" fmla="*/ 0 h 5345"/>
              <a:gd name="T6" fmla="*/ 239 w 2278"/>
              <a:gd name="T7" fmla="*/ 190 h 5345"/>
              <a:gd name="T8" fmla="*/ 0 w 2278"/>
              <a:gd name="T9" fmla="*/ 379 h 5345"/>
              <a:gd name="T10" fmla="*/ 239 w 2278"/>
              <a:gd name="T11" fmla="*/ 569 h 5345"/>
              <a:gd name="T12" fmla="*/ 478 w 2278"/>
              <a:gd name="T13" fmla="*/ 758 h 5345"/>
              <a:gd name="T14" fmla="*/ 478 w 2278"/>
              <a:gd name="T15" fmla="*/ 621 h 5345"/>
              <a:gd name="T16" fmla="*/ 1481 w 2278"/>
              <a:gd name="T17" fmla="*/ 621 h 5345"/>
              <a:gd name="T18" fmla="*/ 1789 w 2278"/>
              <a:gd name="T19" fmla="*/ 868 h 5345"/>
              <a:gd name="T20" fmla="*/ 1789 w 2278"/>
              <a:gd name="T21" fmla="*/ 5345 h 5345"/>
              <a:gd name="T22" fmla="*/ 2278 w 2278"/>
              <a:gd name="T23" fmla="*/ 5345 h 5345"/>
              <a:gd name="T24" fmla="*/ 2278 w 2278"/>
              <a:gd name="T25" fmla="*/ 601 h 5345"/>
              <a:gd name="T26" fmla="*/ 1809 w 2278"/>
              <a:gd name="T27" fmla="*/ 132 h 5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4262438" y="4505325"/>
            <a:ext cx="1120775" cy="2352675"/>
          </a:xfrm>
          <a:custGeom>
            <a:avLst/>
            <a:gdLst>
              <a:gd name="T0" fmla="*/ 1137 w 1605"/>
              <a:gd name="T1" fmla="*/ 132 h 3370"/>
              <a:gd name="T2" fmla="*/ 478 w 1605"/>
              <a:gd name="T3" fmla="*/ 132 h 3370"/>
              <a:gd name="T4" fmla="*/ 478 w 1605"/>
              <a:gd name="T5" fmla="*/ 0 h 3370"/>
              <a:gd name="T6" fmla="*/ 239 w 1605"/>
              <a:gd name="T7" fmla="*/ 190 h 3370"/>
              <a:gd name="T8" fmla="*/ 0 w 1605"/>
              <a:gd name="T9" fmla="*/ 379 h 3370"/>
              <a:gd name="T10" fmla="*/ 239 w 1605"/>
              <a:gd name="T11" fmla="*/ 569 h 3370"/>
              <a:gd name="T12" fmla="*/ 478 w 1605"/>
              <a:gd name="T13" fmla="*/ 758 h 3370"/>
              <a:gd name="T14" fmla="*/ 478 w 1605"/>
              <a:gd name="T15" fmla="*/ 621 h 3370"/>
              <a:gd name="T16" fmla="*/ 809 w 1605"/>
              <a:gd name="T17" fmla="*/ 621 h 3370"/>
              <a:gd name="T18" fmla="*/ 1117 w 1605"/>
              <a:gd name="T19" fmla="*/ 868 h 3370"/>
              <a:gd name="T20" fmla="*/ 1117 w 1605"/>
              <a:gd name="T21" fmla="*/ 3370 h 3370"/>
              <a:gd name="T22" fmla="*/ 1605 w 1605"/>
              <a:gd name="T23" fmla="*/ 3370 h 3370"/>
              <a:gd name="T24" fmla="*/ 1605 w 1605"/>
              <a:gd name="T25" fmla="*/ 601 h 3370"/>
              <a:gd name="T26" fmla="*/ 1137 w 1605"/>
              <a:gd name="T27" fmla="*/ 132 h 3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7819754" y="326762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市场认识较低</a:t>
            </a:r>
          </a:p>
        </p:txBody>
      </p:sp>
      <p:sp>
        <p:nvSpPr>
          <p:cNvPr id="9" name="TextBox 8"/>
          <p:cNvSpPr txBox="1"/>
          <p:nvPr/>
        </p:nvSpPr>
        <p:spPr>
          <a:xfrm>
            <a:off x="7802661" y="3661053"/>
            <a:ext cx="3408288" cy="646331"/>
          </a:xfrm>
          <a:prstGeom prst="rect">
            <a:avLst/>
          </a:prstGeom>
          <a:noFill/>
        </p:spPr>
        <p:txBody>
          <a:bodyPr wrap="square" rtlCol="0">
            <a:spAutoFit/>
          </a:bodyPr>
          <a:lstStyle/>
          <a:p>
            <a:r>
              <a:rPr lang="zh-CN" altLang="en-US" dirty="0">
                <a:solidFill>
                  <a:schemeClr val="accent1"/>
                </a:solidFill>
                <a:latin typeface="+mn-ea"/>
                <a:ea typeface="+mn-ea"/>
              </a:rPr>
              <a:t>请在这里输入段落文本内容请在这里输入段落文本内容</a:t>
            </a:r>
          </a:p>
        </p:txBody>
      </p:sp>
      <p:sp>
        <p:nvSpPr>
          <p:cNvPr id="10" name="TextBox 9"/>
          <p:cNvSpPr txBox="1"/>
          <p:nvPr/>
        </p:nvSpPr>
        <p:spPr>
          <a:xfrm>
            <a:off x="7819754" y="189602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市场占有率低</a:t>
            </a:r>
          </a:p>
        </p:txBody>
      </p:sp>
      <p:sp>
        <p:nvSpPr>
          <p:cNvPr id="11" name="TextBox 10"/>
          <p:cNvSpPr txBox="1"/>
          <p:nvPr/>
        </p:nvSpPr>
        <p:spPr>
          <a:xfrm>
            <a:off x="7802661" y="2289453"/>
            <a:ext cx="3408288" cy="646331"/>
          </a:xfrm>
          <a:prstGeom prst="rect">
            <a:avLst/>
          </a:prstGeom>
          <a:noFill/>
        </p:spPr>
        <p:txBody>
          <a:bodyPr wrap="square" rtlCol="0">
            <a:spAutoFit/>
          </a:bodyPr>
          <a:lstStyle/>
          <a:p>
            <a:r>
              <a:rPr lang="zh-CN" altLang="en-US" dirty="0">
                <a:solidFill>
                  <a:schemeClr val="accent1"/>
                </a:solidFill>
                <a:latin typeface="+mn-ea"/>
                <a:ea typeface="+mn-ea"/>
              </a:rPr>
              <a:t>请在这里输入段落文本内容请在这里输入段落文本内容</a:t>
            </a:r>
          </a:p>
        </p:txBody>
      </p:sp>
      <p:sp>
        <p:nvSpPr>
          <p:cNvPr id="12" name="TextBox 11"/>
          <p:cNvSpPr txBox="1"/>
          <p:nvPr/>
        </p:nvSpPr>
        <p:spPr>
          <a:xfrm>
            <a:off x="2219610" y="2733948"/>
            <a:ext cx="1997346" cy="400110"/>
          </a:xfrm>
          <a:prstGeom prst="rect">
            <a:avLst/>
          </a:prstGeom>
          <a:noFill/>
        </p:spPr>
        <p:txBody>
          <a:bodyPr wrap="square" rtlCol="0">
            <a:spAutoFit/>
          </a:bodyPr>
          <a:lstStyle/>
          <a:p>
            <a:pPr algn="r"/>
            <a:r>
              <a:rPr lang="zh-CN" altLang="en-US" sz="2000" b="1" dirty="0">
                <a:solidFill>
                  <a:schemeClr val="accent1"/>
                </a:solidFill>
                <a:latin typeface="+mj-ea"/>
                <a:ea typeface="+mj-ea"/>
              </a:rPr>
              <a:t>处于起步阶段</a:t>
            </a:r>
          </a:p>
        </p:txBody>
      </p:sp>
      <p:sp>
        <p:nvSpPr>
          <p:cNvPr id="13" name="TextBox 12"/>
          <p:cNvSpPr txBox="1"/>
          <p:nvPr/>
        </p:nvSpPr>
        <p:spPr>
          <a:xfrm>
            <a:off x="808668" y="3127375"/>
            <a:ext cx="3408288" cy="646331"/>
          </a:xfrm>
          <a:prstGeom prst="rect">
            <a:avLst/>
          </a:prstGeom>
          <a:noFill/>
        </p:spPr>
        <p:txBody>
          <a:bodyPr wrap="square" rtlCol="0">
            <a:spAutoFit/>
          </a:bodyPr>
          <a:lstStyle/>
          <a:p>
            <a:pPr algn="r"/>
            <a:r>
              <a:rPr lang="zh-CN" altLang="en-US" dirty="0">
                <a:solidFill>
                  <a:schemeClr val="accent1"/>
                </a:solidFill>
                <a:latin typeface="+mn-ea"/>
                <a:ea typeface="+mn-ea"/>
              </a:rPr>
              <a:t>请在这里输入段落文本内容请在这里输入段落文本内容</a:t>
            </a:r>
          </a:p>
        </p:txBody>
      </p:sp>
      <p:sp>
        <p:nvSpPr>
          <p:cNvPr id="14" name="TextBox 13"/>
          <p:cNvSpPr txBox="1"/>
          <p:nvPr/>
        </p:nvSpPr>
        <p:spPr>
          <a:xfrm>
            <a:off x="2219610" y="4342031"/>
            <a:ext cx="1997346" cy="400110"/>
          </a:xfrm>
          <a:prstGeom prst="rect">
            <a:avLst/>
          </a:prstGeom>
          <a:noFill/>
        </p:spPr>
        <p:txBody>
          <a:bodyPr wrap="square" rtlCol="0">
            <a:spAutoFit/>
          </a:bodyPr>
          <a:lstStyle/>
          <a:p>
            <a:pPr algn="r"/>
            <a:r>
              <a:rPr lang="zh-CN" altLang="en-US" sz="2000" b="1" dirty="0">
                <a:solidFill>
                  <a:schemeClr val="accent1"/>
                </a:solidFill>
                <a:latin typeface="+mj-ea"/>
                <a:ea typeface="+mj-ea"/>
              </a:rPr>
              <a:t>整体规模小</a:t>
            </a:r>
          </a:p>
        </p:txBody>
      </p:sp>
      <p:sp>
        <p:nvSpPr>
          <p:cNvPr id="15" name="TextBox 14"/>
          <p:cNvSpPr txBox="1"/>
          <p:nvPr/>
        </p:nvSpPr>
        <p:spPr>
          <a:xfrm>
            <a:off x="808668" y="4735458"/>
            <a:ext cx="3408288" cy="646331"/>
          </a:xfrm>
          <a:prstGeom prst="rect">
            <a:avLst/>
          </a:prstGeom>
          <a:noFill/>
        </p:spPr>
        <p:txBody>
          <a:bodyPr wrap="square" rtlCol="0">
            <a:spAutoFit/>
          </a:bodyPr>
          <a:lstStyle/>
          <a:p>
            <a:pPr algn="r"/>
            <a:r>
              <a:rPr lang="zh-CN" altLang="en-US" dirty="0">
                <a:solidFill>
                  <a:schemeClr val="accent1"/>
                </a:solidFill>
                <a:latin typeface="+mn-ea"/>
                <a:ea typeface="+mn-ea"/>
              </a:rPr>
              <a:t>请在这里输入段落文本内容请在这里输入段落文本内容</a:t>
            </a:r>
          </a:p>
        </p:txBody>
      </p:sp>
    </p:spTree>
    <p:extLst>
      <p:ext uri="{BB962C8B-B14F-4D97-AF65-F5344CB8AC3E}">
        <p14:creationId xmlns:p14="http://schemas.microsoft.com/office/powerpoint/2010/main" val="3004528999"/>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140"/>
                            </p:stCondLst>
                            <p:childTnLst>
                              <p:par>
                                <p:cTn id="17" presetID="3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300" fill="hold"/>
                                        <p:tgtEl>
                                          <p:spTgt spid="14"/>
                                        </p:tgtEl>
                                        <p:attrNameLst>
                                          <p:attrName>ppt_w</p:attrName>
                                        </p:attrNameLst>
                                      </p:cBhvr>
                                      <p:tavLst>
                                        <p:tav tm="0">
                                          <p:val>
                                            <p:fltVal val="0"/>
                                          </p:val>
                                        </p:tav>
                                        <p:tav tm="100000">
                                          <p:val>
                                            <p:strVal val="#ppt_w"/>
                                          </p:val>
                                        </p:tav>
                                      </p:tavLst>
                                    </p:anim>
                                    <p:anim calcmode="lin" valueType="num">
                                      <p:cBhvr>
                                        <p:cTn id="20" dur="300" fill="hold"/>
                                        <p:tgtEl>
                                          <p:spTgt spid="14"/>
                                        </p:tgtEl>
                                        <p:attrNameLst>
                                          <p:attrName>ppt_h</p:attrName>
                                        </p:attrNameLst>
                                      </p:cBhvr>
                                      <p:tavLst>
                                        <p:tav tm="0">
                                          <p:val>
                                            <p:fltVal val="0"/>
                                          </p:val>
                                        </p:tav>
                                        <p:tav tm="100000">
                                          <p:val>
                                            <p:strVal val="#ppt_h"/>
                                          </p:val>
                                        </p:tav>
                                      </p:tavLst>
                                    </p:anim>
                                    <p:anim calcmode="lin" valueType="num">
                                      <p:cBhvr>
                                        <p:cTn id="21" dur="300" fill="hold"/>
                                        <p:tgtEl>
                                          <p:spTgt spid="14"/>
                                        </p:tgtEl>
                                        <p:attrNameLst>
                                          <p:attrName>style.rotation</p:attrName>
                                        </p:attrNameLst>
                                      </p:cBhvr>
                                      <p:tavLst>
                                        <p:tav tm="0">
                                          <p:val>
                                            <p:fltVal val="90"/>
                                          </p:val>
                                        </p:tav>
                                        <p:tav tm="100000">
                                          <p:val>
                                            <p:fltVal val="0"/>
                                          </p:val>
                                        </p:tav>
                                      </p:tavLst>
                                    </p:anim>
                                    <p:animEffect transition="in" filter="fade">
                                      <p:cBhvr>
                                        <p:cTn id="22" dur="300"/>
                                        <p:tgtEl>
                                          <p:spTgt spid="14"/>
                                        </p:tgtEl>
                                      </p:cBhvr>
                                    </p:animEffect>
                                  </p:childTnLst>
                                </p:cTn>
                              </p:par>
                            </p:childTnLst>
                          </p:cTn>
                        </p:par>
                        <p:par>
                          <p:cTn id="23" fill="hold">
                            <p:stCondLst>
                              <p:cond delay="1440"/>
                            </p:stCondLst>
                            <p:childTnLst>
                              <p:par>
                                <p:cTn id="24" presetID="2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940"/>
                            </p:stCondLst>
                            <p:childTnLst>
                              <p:par>
                                <p:cTn id="28" presetID="2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par>
                          <p:cTn id="31" fill="hold">
                            <p:stCondLst>
                              <p:cond delay="2440"/>
                            </p:stCondLst>
                            <p:childTnLst>
                              <p:par>
                                <p:cTn id="32" presetID="31"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300" fill="hold"/>
                                        <p:tgtEl>
                                          <p:spTgt spid="8"/>
                                        </p:tgtEl>
                                        <p:attrNameLst>
                                          <p:attrName>ppt_w</p:attrName>
                                        </p:attrNameLst>
                                      </p:cBhvr>
                                      <p:tavLst>
                                        <p:tav tm="0">
                                          <p:val>
                                            <p:fltVal val="0"/>
                                          </p:val>
                                        </p:tav>
                                        <p:tav tm="100000">
                                          <p:val>
                                            <p:strVal val="#ppt_w"/>
                                          </p:val>
                                        </p:tav>
                                      </p:tavLst>
                                    </p:anim>
                                    <p:anim calcmode="lin" valueType="num">
                                      <p:cBhvr>
                                        <p:cTn id="35" dur="300" fill="hold"/>
                                        <p:tgtEl>
                                          <p:spTgt spid="8"/>
                                        </p:tgtEl>
                                        <p:attrNameLst>
                                          <p:attrName>ppt_h</p:attrName>
                                        </p:attrNameLst>
                                      </p:cBhvr>
                                      <p:tavLst>
                                        <p:tav tm="0">
                                          <p:val>
                                            <p:fltVal val="0"/>
                                          </p:val>
                                        </p:tav>
                                        <p:tav tm="100000">
                                          <p:val>
                                            <p:strVal val="#ppt_h"/>
                                          </p:val>
                                        </p:tav>
                                      </p:tavLst>
                                    </p:anim>
                                    <p:anim calcmode="lin" valueType="num">
                                      <p:cBhvr>
                                        <p:cTn id="36" dur="300" fill="hold"/>
                                        <p:tgtEl>
                                          <p:spTgt spid="8"/>
                                        </p:tgtEl>
                                        <p:attrNameLst>
                                          <p:attrName>style.rotation</p:attrName>
                                        </p:attrNameLst>
                                      </p:cBhvr>
                                      <p:tavLst>
                                        <p:tav tm="0">
                                          <p:val>
                                            <p:fltVal val="90"/>
                                          </p:val>
                                        </p:tav>
                                        <p:tav tm="100000">
                                          <p:val>
                                            <p:fltVal val="0"/>
                                          </p:val>
                                        </p:tav>
                                      </p:tavLst>
                                    </p:anim>
                                    <p:animEffect transition="in" filter="fade">
                                      <p:cBhvr>
                                        <p:cTn id="37" dur="300"/>
                                        <p:tgtEl>
                                          <p:spTgt spid="8"/>
                                        </p:tgtEl>
                                      </p:cBhvr>
                                    </p:animEffect>
                                  </p:childTnLst>
                                </p:cTn>
                              </p:par>
                            </p:childTnLst>
                          </p:cTn>
                        </p:par>
                        <p:par>
                          <p:cTn id="38" fill="hold">
                            <p:stCondLst>
                              <p:cond delay="2740"/>
                            </p:stCondLst>
                            <p:childTnLst>
                              <p:par>
                                <p:cTn id="39" presetID="2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par>
                          <p:cTn id="42" fill="hold">
                            <p:stCondLst>
                              <p:cond delay="3240"/>
                            </p:stCondLst>
                            <p:childTnLst>
                              <p:par>
                                <p:cTn id="43" presetID="22" presetClass="entr" presetSubtype="4"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par>
                          <p:cTn id="46" fill="hold">
                            <p:stCondLst>
                              <p:cond delay="3740"/>
                            </p:stCondLst>
                            <p:childTnLst>
                              <p:par>
                                <p:cTn id="47" presetID="3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300" fill="hold"/>
                                        <p:tgtEl>
                                          <p:spTgt spid="12"/>
                                        </p:tgtEl>
                                        <p:attrNameLst>
                                          <p:attrName>ppt_w</p:attrName>
                                        </p:attrNameLst>
                                      </p:cBhvr>
                                      <p:tavLst>
                                        <p:tav tm="0">
                                          <p:val>
                                            <p:fltVal val="0"/>
                                          </p:val>
                                        </p:tav>
                                        <p:tav tm="100000">
                                          <p:val>
                                            <p:strVal val="#ppt_w"/>
                                          </p:val>
                                        </p:tav>
                                      </p:tavLst>
                                    </p:anim>
                                    <p:anim calcmode="lin" valueType="num">
                                      <p:cBhvr>
                                        <p:cTn id="50" dur="300" fill="hold"/>
                                        <p:tgtEl>
                                          <p:spTgt spid="12"/>
                                        </p:tgtEl>
                                        <p:attrNameLst>
                                          <p:attrName>ppt_h</p:attrName>
                                        </p:attrNameLst>
                                      </p:cBhvr>
                                      <p:tavLst>
                                        <p:tav tm="0">
                                          <p:val>
                                            <p:fltVal val="0"/>
                                          </p:val>
                                        </p:tav>
                                        <p:tav tm="100000">
                                          <p:val>
                                            <p:strVal val="#ppt_h"/>
                                          </p:val>
                                        </p:tav>
                                      </p:tavLst>
                                    </p:anim>
                                    <p:anim calcmode="lin" valueType="num">
                                      <p:cBhvr>
                                        <p:cTn id="51" dur="300" fill="hold"/>
                                        <p:tgtEl>
                                          <p:spTgt spid="12"/>
                                        </p:tgtEl>
                                        <p:attrNameLst>
                                          <p:attrName>style.rotation</p:attrName>
                                        </p:attrNameLst>
                                      </p:cBhvr>
                                      <p:tavLst>
                                        <p:tav tm="0">
                                          <p:val>
                                            <p:fltVal val="90"/>
                                          </p:val>
                                        </p:tav>
                                        <p:tav tm="100000">
                                          <p:val>
                                            <p:fltVal val="0"/>
                                          </p:val>
                                        </p:tav>
                                      </p:tavLst>
                                    </p:anim>
                                    <p:animEffect transition="in" filter="fade">
                                      <p:cBhvr>
                                        <p:cTn id="52" dur="300"/>
                                        <p:tgtEl>
                                          <p:spTgt spid="12"/>
                                        </p:tgtEl>
                                      </p:cBhvr>
                                    </p:animEffect>
                                  </p:childTnLst>
                                </p:cTn>
                              </p:par>
                            </p:childTnLst>
                          </p:cTn>
                        </p:par>
                        <p:par>
                          <p:cTn id="53" fill="hold">
                            <p:stCondLst>
                              <p:cond delay="404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childTnLst>
                          </p:cTn>
                        </p:par>
                        <p:par>
                          <p:cTn id="57" fill="hold">
                            <p:stCondLst>
                              <p:cond delay="4540"/>
                            </p:stCondLst>
                            <p:childTnLst>
                              <p:par>
                                <p:cTn id="58" presetID="22" presetClass="entr" presetSubtype="4"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childTnLst>
                          </p:cTn>
                        </p:par>
                        <p:par>
                          <p:cTn id="61" fill="hold">
                            <p:stCondLst>
                              <p:cond delay="50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34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p:bldP spid="9" grpId="0"/>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2.6 </a:t>
            </a:r>
            <a:r>
              <a:rPr lang="zh-CN" altLang="en-US" sz="2800" dirty="0">
                <a:solidFill>
                  <a:schemeClr val="accent2"/>
                </a:solidFill>
                <a:latin typeface="微软雅黑"/>
                <a:ea typeface="微软雅黑"/>
              </a:rPr>
              <a:t>少儿编程的意义</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6"/>
          <p:cNvSpPr>
            <a:spLocks/>
          </p:cNvSpPr>
          <p:nvPr/>
        </p:nvSpPr>
        <p:spPr bwMode="auto">
          <a:xfrm>
            <a:off x="6056476" y="3933056"/>
            <a:ext cx="1376363"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154165" y="1412776"/>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6058064" y="1412776"/>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p:cNvSpPr>
          <p:nvPr/>
        </p:nvSpPr>
        <p:spPr bwMode="auto">
          <a:xfrm>
            <a:off x="4154165" y="3933056"/>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noEditPoints="1"/>
          </p:cNvSpPr>
          <p:nvPr/>
        </p:nvSpPr>
        <p:spPr bwMode="auto">
          <a:xfrm>
            <a:off x="6485101" y="4426768"/>
            <a:ext cx="612775" cy="60483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noEditPoints="1"/>
          </p:cNvSpPr>
          <p:nvPr/>
        </p:nvSpPr>
        <p:spPr bwMode="auto">
          <a:xfrm>
            <a:off x="4643115" y="1842989"/>
            <a:ext cx="439738" cy="60007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noEditPoints="1"/>
          </p:cNvSpPr>
          <p:nvPr/>
        </p:nvSpPr>
        <p:spPr bwMode="auto">
          <a:xfrm>
            <a:off x="6397789" y="1909664"/>
            <a:ext cx="698500" cy="598488"/>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noEditPoints="1"/>
          </p:cNvSpPr>
          <p:nvPr/>
        </p:nvSpPr>
        <p:spPr bwMode="auto">
          <a:xfrm>
            <a:off x="4509765" y="4447406"/>
            <a:ext cx="752475" cy="60007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TextBox 15"/>
          <p:cNvSpPr txBox="1"/>
          <p:nvPr/>
        </p:nvSpPr>
        <p:spPr>
          <a:xfrm>
            <a:off x="2089529" y="1263848"/>
            <a:ext cx="1997346" cy="400110"/>
          </a:xfrm>
          <a:prstGeom prst="rect">
            <a:avLst/>
          </a:prstGeom>
          <a:noFill/>
        </p:spPr>
        <p:txBody>
          <a:bodyPr wrap="square" rtlCol="0">
            <a:spAutoFit/>
          </a:bodyPr>
          <a:lstStyle/>
          <a:p>
            <a:pPr algn="r"/>
            <a:r>
              <a:rPr lang="zh-CN" altLang="zh-CN" sz="2000" b="1" dirty="0">
                <a:solidFill>
                  <a:schemeClr val="accent1"/>
                </a:solidFill>
                <a:latin typeface="+mj-ea"/>
                <a:ea typeface="+mj-ea"/>
              </a:rPr>
              <a:t>逻辑思维能力</a:t>
            </a:r>
            <a:endParaRPr lang="zh-CN" altLang="en-US" sz="2000" b="1" dirty="0">
              <a:solidFill>
                <a:schemeClr val="accent1"/>
              </a:solidFill>
              <a:latin typeface="+mj-ea"/>
              <a:ea typeface="+mj-ea"/>
            </a:endParaRPr>
          </a:p>
        </p:txBody>
      </p:sp>
      <p:sp>
        <p:nvSpPr>
          <p:cNvPr id="17" name="TextBox 16"/>
          <p:cNvSpPr txBox="1"/>
          <p:nvPr/>
        </p:nvSpPr>
        <p:spPr>
          <a:xfrm>
            <a:off x="697781" y="1657275"/>
            <a:ext cx="3408288" cy="1600438"/>
          </a:xfrm>
          <a:prstGeom prst="rect">
            <a:avLst/>
          </a:prstGeom>
          <a:noFill/>
        </p:spPr>
        <p:txBody>
          <a:bodyPr wrap="square" rtlCol="0">
            <a:spAutoFit/>
          </a:bodyPr>
          <a:lstStyle/>
          <a:p>
            <a:r>
              <a:rPr lang="zh-CN" altLang="zh-CN" sz="1400" dirty="0">
                <a:solidFill>
                  <a:schemeClr val="accent1"/>
                </a:solidFill>
                <a:latin typeface="+mn-ea"/>
                <a:ea typeface="+mn-ea"/>
              </a:rPr>
              <a:t>逻辑思维能力是孩子发展的一个基本能力，是文理各个学科的重要基础。少儿编程可以对孩子进行一次正式的、系统的逻辑思维锻炼。孩子将在大量的问题解决和任务控制中形成系统化的有逻辑的解决方案。少儿编程对于逻辑训练的密集度不亚于奥数，但是趣味性更强，学生接受度更高。</a:t>
            </a:r>
            <a:endParaRPr lang="zh-CN" altLang="en-US" sz="1400" dirty="0">
              <a:solidFill>
                <a:schemeClr val="accent1"/>
              </a:solidFill>
              <a:latin typeface="+mn-ea"/>
              <a:ea typeface="+mn-ea"/>
            </a:endParaRPr>
          </a:p>
        </p:txBody>
      </p:sp>
      <p:sp>
        <p:nvSpPr>
          <p:cNvPr id="18" name="TextBox 17"/>
          <p:cNvSpPr txBox="1"/>
          <p:nvPr/>
        </p:nvSpPr>
        <p:spPr>
          <a:xfrm>
            <a:off x="7498889" y="133585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解决问题能力</a:t>
            </a:r>
          </a:p>
        </p:txBody>
      </p:sp>
      <p:sp>
        <p:nvSpPr>
          <p:cNvPr id="19" name="TextBox 18"/>
          <p:cNvSpPr txBox="1"/>
          <p:nvPr/>
        </p:nvSpPr>
        <p:spPr>
          <a:xfrm>
            <a:off x="7464369" y="1729283"/>
            <a:ext cx="3746579" cy="954107"/>
          </a:xfrm>
          <a:prstGeom prst="rect">
            <a:avLst/>
          </a:prstGeom>
          <a:noFill/>
        </p:spPr>
        <p:txBody>
          <a:bodyPr wrap="square" rtlCol="0">
            <a:spAutoFit/>
          </a:bodyPr>
          <a:lstStyle/>
          <a:p>
            <a:r>
              <a:rPr lang="zh-CN" altLang="en-US" sz="1400" dirty="0">
                <a:solidFill>
                  <a:schemeClr val="accent1"/>
                </a:solidFill>
                <a:latin typeface="+mn-ea"/>
                <a:ea typeface="+mn-ea"/>
              </a:rPr>
              <a:t>程序世界是一个开放的世界。掌握了编程方法与逻辑思维，再加上适当引导孩子观察和发现问题，他们就可以创造程序解决实际的问题，而不是仅仅停留在理论上的分析。</a:t>
            </a:r>
          </a:p>
        </p:txBody>
      </p:sp>
      <p:sp>
        <p:nvSpPr>
          <p:cNvPr id="22" name="TextBox 21"/>
          <p:cNvSpPr txBox="1"/>
          <p:nvPr/>
        </p:nvSpPr>
        <p:spPr>
          <a:xfrm>
            <a:off x="7467358" y="2996952"/>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其他能力</a:t>
            </a:r>
          </a:p>
        </p:txBody>
      </p:sp>
      <p:sp>
        <p:nvSpPr>
          <p:cNvPr id="23" name="TextBox 22"/>
          <p:cNvSpPr txBox="1"/>
          <p:nvPr/>
        </p:nvSpPr>
        <p:spPr>
          <a:xfrm>
            <a:off x="7432839" y="3519006"/>
            <a:ext cx="3968368" cy="2031325"/>
          </a:xfrm>
          <a:prstGeom prst="rect">
            <a:avLst/>
          </a:prstGeom>
          <a:noFill/>
        </p:spPr>
        <p:txBody>
          <a:bodyPr wrap="square" rtlCol="0">
            <a:spAutoFit/>
          </a:bodyPr>
          <a:lstStyle/>
          <a:p>
            <a:r>
              <a:rPr lang="zh-CN" altLang="zh-CN" sz="1400" dirty="0">
                <a:solidFill>
                  <a:schemeClr val="accent1"/>
                </a:solidFill>
                <a:latin typeface="+mn-ea"/>
                <a:ea typeface="+mn-ea"/>
              </a:rPr>
              <a:t>少儿编程还可以提升孩子的数学能力、自主学习能力、团队合作能力等。</a:t>
            </a:r>
          </a:p>
          <a:p>
            <a:r>
              <a:rPr lang="zh-CN" altLang="zh-CN" sz="1400" dirty="0">
                <a:solidFill>
                  <a:schemeClr val="accent1"/>
                </a:solidFill>
                <a:latin typeface="+mn-ea"/>
                <a:ea typeface="+mn-ea"/>
              </a:rPr>
              <a:t>孩子学习编程并不是为了未来就要成为程序员。这就好比学习音乐的孩子不一定要成为音乐家，学习体育的孩子并不一定要成为运动员。孩子尽早接触编程，一方面可能会找到自己感兴趣的事业，另一方面可以在编程学习中得到快乐、优势和自信，分析、解决问题的能力会让他们受益终身。</a:t>
            </a:r>
            <a:endParaRPr lang="zh-CN" altLang="en-US" sz="1400" dirty="0">
              <a:solidFill>
                <a:schemeClr val="accent1"/>
              </a:solidFill>
              <a:latin typeface="+mn-ea"/>
              <a:ea typeface="+mn-ea"/>
            </a:endParaRPr>
          </a:p>
        </p:txBody>
      </p:sp>
      <p:sp>
        <p:nvSpPr>
          <p:cNvPr id="24" name="TextBox 23"/>
          <p:cNvSpPr txBox="1"/>
          <p:nvPr/>
        </p:nvSpPr>
        <p:spPr>
          <a:xfrm>
            <a:off x="2089529" y="3717032"/>
            <a:ext cx="1997346" cy="400110"/>
          </a:xfrm>
          <a:prstGeom prst="rect">
            <a:avLst/>
          </a:prstGeom>
          <a:noFill/>
        </p:spPr>
        <p:txBody>
          <a:bodyPr wrap="square" rtlCol="0">
            <a:spAutoFit/>
          </a:bodyPr>
          <a:lstStyle/>
          <a:p>
            <a:pPr algn="r"/>
            <a:r>
              <a:rPr lang="zh-CN" altLang="zh-CN" sz="2000" b="1" dirty="0">
                <a:solidFill>
                  <a:schemeClr val="accent1"/>
                </a:solidFill>
                <a:latin typeface="+mj-ea"/>
                <a:ea typeface="+mj-ea"/>
              </a:rPr>
              <a:t>创新创造能力</a:t>
            </a:r>
            <a:endParaRPr lang="zh-CN" altLang="en-US" sz="2000" b="1" dirty="0">
              <a:solidFill>
                <a:schemeClr val="accent1"/>
              </a:solidFill>
              <a:latin typeface="+mj-ea"/>
              <a:ea typeface="+mj-ea"/>
            </a:endParaRPr>
          </a:p>
        </p:txBody>
      </p:sp>
      <p:sp>
        <p:nvSpPr>
          <p:cNvPr id="25" name="TextBox 24"/>
          <p:cNvSpPr txBox="1"/>
          <p:nvPr/>
        </p:nvSpPr>
        <p:spPr>
          <a:xfrm>
            <a:off x="697781" y="4110459"/>
            <a:ext cx="3408288" cy="1600438"/>
          </a:xfrm>
          <a:prstGeom prst="rect">
            <a:avLst/>
          </a:prstGeom>
          <a:noFill/>
        </p:spPr>
        <p:txBody>
          <a:bodyPr wrap="square" rtlCol="0">
            <a:spAutoFit/>
          </a:bodyPr>
          <a:lstStyle/>
          <a:p>
            <a:r>
              <a:rPr lang="zh-CN" altLang="zh-CN" sz="1400" dirty="0">
                <a:solidFill>
                  <a:schemeClr val="accent1"/>
                </a:solidFill>
                <a:latin typeface="+mn-ea"/>
                <a:ea typeface="+mn-ea"/>
              </a:rPr>
              <a:t>虽然现在已经有许多孩子花大量时间与电脑互动，但是他们并没有多少时间利用电脑进行创造。少儿编程给予了孩子们创造的机会，从游戏的体验者转变为游戏的开发者，从科技的消费者转变为科技的创造者。在瞬息万变的当今世界里，没有什么比创新创造能力更重要。</a:t>
            </a:r>
            <a:endParaRPr lang="zh-CN" altLang="en-US" sz="1400" dirty="0">
              <a:solidFill>
                <a:schemeClr val="accent1"/>
              </a:solidFill>
              <a:latin typeface="+mn-ea"/>
              <a:ea typeface="+mn-ea"/>
            </a:endParaRPr>
          </a:p>
        </p:txBody>
      </p:sp>
    </p:spTree>
    <p:extLst>
      <p:ext uri="{BB962C8B-B14F-4D97-AF65-F5344CB8AC3E}">
        <p14:creationId xmlns:p14="http://schemas.microsoft.com/office/powerpoint/2010/main" val="2657628305"/>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60"/>
                                </p:stCondLst>
                                <p:childTnLst>
                                  <p:par>
                                    <p:cTn id="13" presetID="2" presetClass="entr" presetSubtype="9" fill="hold" grpId="0" nodeType="afterEffect" p14:presetBounceEnd="4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40000">
                                          <p:cBhvr additive="base">
                                            <p:cTn id="15"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4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40000">
                                          <p:cBhvr additive="base">
                                            <p:cTn id="23"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6" fill="hold" grpId="0" nodeType="with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60"/>
                                </p:stCondLst>
                                <p:childTnLst>
                                  <p:par>
                                    <p:cTn id="30" presetID="3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400" fill="hold"/>
                                            <p:tgtEl>
                                              <p:spTgt spid="12"/>
                                            </p:tgtEl>
                                            <p:attrNameLst>
                                              <p:attrName>ppt_w</p:attrName>
                                            </p:attrNameLst>
                                          </p:cBhvr>
                                          <p:tavLst>
                                            <p:tav tm="0">
                                              <p:val>
                                                <p:fltVal val="0"/>
                                              </p:val>
                                            </p:tav>
                                            <p:tav tm="100000">
                                              <p:val>
                                                <p:strVal val="#ppt_w"/>
                                              </p:val>
                                            </p:tav>
                                          </p:tavLst>
                                        </p:anim>
                                        <p:anim calcmode="lin" valueType="num">
                                          <p:cBhvr>
                                            <p:cTn id="33" dur="400" fill="hold"/>
                                            <p:tgtEl>
                                              <p:spTgt spid="12"/>
                                            </p:tgtEl>
                                            <p:attrNameLst>
                                              <p:attrName>ppt_h</p:attrName>
                                            </p:attrNameLst>
                                          </p:cBhvr>
                                          <p:tavLst>
                                            <p:tav tm="0">
                                              <p:val>
                                                <p:fltVal val="0"/>
                                              </p:val>
                                            </p:tav>
                                            <p:tav tm="100000">
                                              <p:val>
                                                <p:strVal val="#ppt_h"/>
                                              </p:val>
                                            </p:tav>
                                          </p:tavLst>
                                        </p:anim>
                                        <p:anim calcmode="lin" valueType="num">
                                          <p:cBhvr>
                                            <p:cTn id="34" dur="400" fill="hold"/>
                                            <p:tgtEl>
                                              <p:spTgt spid="12"/>
                                            </p:tgtEl>
                                            <p:attrNameLst>
                                              <p:attrName>style.rotation</p:attrName>
                                            </p:attrNameLst>
                                          </p:cBhvr>
                                          <p:tavLst>
                                            <p:tav tm="0">
                                              <p:val>
                                                <p:fltVal val="90"/>
                                              </p:val>
                                            </p:tav>
                                            <p:tav tm="100000">
                                              <p:val>
                                                <p:fltVal val="0"/>
                                              </p:val>
                                            </p:tav>
                                          </p:tavLst>
                                        </p:anim>
                                        <p:animEffect transition="in" filter="fade">
                                          <p:cBhvr>
                                            <p:cTn id="35" dur="400"/>
                                            <p:tgtEl>
                                              <p:spTgt spid="12"/>
                                            </p:tgtEl>
                                          </p:cBhvr>
                                        </p:animEffect>
                                      </p:childTnLst>
                                    </p:cTn>
                                  </p:par>
                                </p:childTnLst>
                              </p:cTn>
                            </p:par>
                            <p:par>
                              <p:cTn id="36" fill="hold">
                                <p:stCondLst>
                                  <p:cond delay="1660"/>
                                </p:stCondLst>
                                <p:childTnLst>
                                  <p:par>
                                    <p:cTn id="37" presetID="22" presetClass="entr" presetSubtype="2"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2160"/>
                                </p:stCondLst>
                                <p:childTnLst>
                                  <p:par>
                                    <p:cTn id="44" presetID="3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400" fill="hold"/>
                                            <p:tgtEl>
                                              <p:spTgt spid="13"/>
                                            </p:tgtEl>
                                            <p:attrNameLst>
                                              <p:attrName>ppt_w</p:attrName>
                                            </p:attrNameLst>
                                          </p:cBhvr>
                                          <p:tavLst>
                                            <p:tav tm="0">
                                              <p:val>
                                                <p:fltVal val="0"/>
                                              </p:val>
                                            </p:tav>
                                            <p:tav tm="100000">
                                              <p:val>
                                                <p:strVal val="#ppt_w"/>
                                              </p:val>
                                            </p:tav>
                                          </p:tavLst>
                                        </p:anim>
                                        <p:anim calcmode="lin" valueType="num">
                                          <p:cBhvr>
                                            <p:cTn id="47" dur="400" fill="hold"/>
                                            <p:tgtEl>
                                              <p:spTgt spid="13"/>
                                            </p:tgtEl>
                                            <p:attrNameLst>
                                              <p:attrName>ppt_h</p:attrName>
                                            </p:attrNameLst>
                                          </p:cBhvr>
                                          <p:tavLst>
                                            <p:tav tm="0">
                                              <p:val>
                                                <p:fltVal val="0"/>
                                              </p:val>
                                            </p:tav>
                                            <p:tav tm="100000">
                                              <p:val>
                                                <p:strVal val="#ppt_h"/>
                                              </p:val>
                                            </p:tav>
                                          </p:tavLst>
                                        </p:anim>
                                        <p:anim calcmode="lin" valueType="num">
                                          <p:cBhvr>
                                            <p:cTn id="48" dur="400" fill="hold"/>
                                            <p:tgtEl>
                                              <p:spTgt spid="13"/>
                                            </p:tgtEl>
                                            <p:attrNameLst>
                                              <p:attrName>style.rotation</p:attrName>
                                            </p:attrNameLst>
                                          </p:cBhvr>
                                          <p:tavLst>
                                            <p:tav tm="0">
                                              <p:val>
                                                <p:fltVal val="90"/>
                                              </p:val>
                                            </p:tav>
                                            <p:tav tm="100000">
                                              <p:val>
                                                <p:fltVal val="0"/>
                                              </p:val>
                                            </p:tav>
                                          </p:tavLst>
                                        </p:anim>
                                        <p:animEffect transition="in" filter="fade">
                                          <p:cBhvr>
                                            <p:cTn id="49" dur="400"/>
                                            <p:tgtEl>
                                              <p:spTgt spid="13"/>
                                            </p:tgtEl>
                                          </p:cBhvr>
                                        </p:animEffect>
                                      </p:childTnLst>
                                    </p:cTn>
                                  </p:par>
                                </p:childTnLst>
                              </p:cTn>
                            </p:par>
                            <p:par>
                              <p:cTn id="50" fill="hold">
                                <p:stCondLst>
                                  <p:cond delay="2560"/>
                                </p:stCondLst>
                                <p:childTnLst>
                                  <p:par>
                                    <p:cTn id="51" presetID="22" presetClass="entr" presetSubtype="2"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right)">
                                          <p:cBhvr>
                                            <p:cTn id="53" dur="500"/>
                                            <p:tgtEl>
                                              <p:spTgt spid="1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right)">
                                          <p:cBhvr>
                                            <p:cTn id="56" dur="500"/>
                                            <p:tgtEl>
                                              <p:spTgt spid="19"/>
                                            </p:tgtEl>
                                          </p:cBhvr>
                                        </p:animEffect>
                                      </p:childTnLst>
                                    </p:cTn>
                                  </p:par>
                                </p:childTnLst>
                              </p:cTn>
                            </p:par>
                            <p:par>
                              <p:cTn id="57" fill="hold">
                                <p:stCondLst>
                                  <p:cond delay="3060"/>
                                </p:stCondLst>
                                <p:childTnLst>
                                  <p:par>
                                    <p:cTn id="58" presetID="3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400" fill="hold"/>
                                            <p:tgtEl>
                                              <p:spTgt spid="11"/>
                                            </p:tgtEl>
                                            <p:attrNameLst>
                                              <p:attrName>ppt_w</p:attrName>
                                            </p:attrNameLst>
                                          </p:cBhvr>
                                          <p:tavLst>
                                            <p:tav tm="0">
                                              <p:val>
                                                <p:fltVal val="0"/>
                                              </p:val>
                                            </p:tav>
                                            <p:tav tm="100000">
                                              <p:val>
                                                <p:strVal val="#ppt_w"/>
                                              </p:val>
                                            </p:tav>
                                          </p:tavLst>
                                        </p:anim>
                                        <p:anim calcmode="lin" valueType="num">
                                          <p:cBhvr>
                                            <p:cTn id="61" dur="400" fill="hold"/>
                                            <p:tgtEl>
                                              <p:spTgt spid="11"/>
                                            </p:tgtEl>
                                            <p:attrNameLst>
                                              <p:attrName>ppt_h</p:attrName>
                                            </p:attrNameLst>
                                          </p:cBhvr>
                                          <p:tavLst>
                                            <p:tav tm="0">
                                              <p:val>
                                                <p:fltVal val="0"/>
                                              </p:val>
                                            </p:tav>
                                            <p:tav tm="100000">
                                              <p:val>
                                                <p:strVal val="#ppt_h"/>
                                              </p:val>
                                            </p:tav>
                                          </p:tavLst>
                                        </p:anim>
                                        <p:anim calcmode="lin" valueType="num">
                                          <p:cBhvr>
                                            <p:cTn id="62" dur="400" fill="hold"/>
                                            <p:tgtEl>
                                              <p:spTgt spid="11"/>
                                            </p:tgtEl>
                                            <p:attrNameLst>
                                              <p:attrName>style.rotation</p:attrName>
                                            </p:attrNameLst>
                                          </p:cBhvr>
                                          <p:tavLst>
                                            <p:tav tm="0">
                                              <p:val>
                                                <p:fltVal val="90"/>
                                              </p:val>
                                            </p:tav>
                                            <p:tav tm="100000">
                                              <p:val>
                                                <p:fltVal val="0"/>
                                              </p:val>
                                            </p:tav>
                                          </p:tavLst>
                                        </p:anim>
                                        <p:animEffect transition="in" filter="fade">
                                          <p:cBhvr>
                                            <p:cTn id="63" dur="400"/>
                                            <p:tgtEl>
                                              <p:spTgt spid="11"/>
                                            </p:tgtEl>
                                          </p:cBhvr>
                                        </p:animEffect>
                                      </p:childTnLst>
                                    </p:cTn>
                                  </p:par>
                                </p:childTnLst>
                              </p:cTn>
                            </p:par>
                            <p:par>
                              <p:cTn id="64" fill="hold">
                                <p:stCondLst>
                                  <p:cond delay="3460"/>
                                </p:stCondLst>
                                <p:childTnLst>
                                  <p:par>
                                    <p:cTn id="65" presetID="31"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400" fill="hold"/>
                                            <p:tgtEl>
                                              <p:spTgt spid="14"/>
                                            </p:tgtEl>
                                            <p:attrNameLst>
                                              <p:attrName>ppt_w</p:attrName>
                                            </p:attrNameLst>
                                          </p:cBhvr>
                                          <p:tavLst>
                                            <p:tav tm="0">
                                              <p:val>
                                                <p:fltVal val="0"/>
                                              </p:val>
                                            </p:tav>
                                            <p:tav tm="100000">
                                              <p:val>
                                                <p:strVal val="#ppt_w"/>
                                              </p:val>
                                            </p:tav>
                                          </p:tavLst>
                                        </p:anim>
                                        <p:anim calcmode="lin" valueType="num">
                                          <p:cBhvr>
                                            <p:cTn id="68" dur="400" fill="hold"/>
                                            <p:tgtEl>
                                              <p:spTgt spid="14"/>
                                            </p:tgtEl>
                                            <p:attrNameLst>
                                              <p:attrName>ppt_h</p:attrName>
                                            </p:attrNameLst>
                                          </p:cBhvr>
                                          <p:tavLst>
                                            <p:tav tm="0">
                                              <p:val>
                                                <p:fltVal val="0"/>
                                              </p:val>
                                            </p:tav>
                                            <p:tav tm="100000">
                                              <p:val>
                                                <p:strVal val="#ppt_h"/>
                                              </p:val>
                                            </p:tav>
                                          </p:tavLst>
                                        </p:anim>
                                        <p:anim calcmode="lin" valueType="num">
                                          <p:cBhvr>
                                            <p:cTn id="69" dur="400" fill="hold"/>
                                            <p:tgtEl>
                                              <p:spTgt spid="14"/>
                                            </p:tgtEl>
                                            <p:attrNameLst>
                                              <p:attrName>style.rotation</p:attrName>
                                            </p:attrNameLst>
                                          </p:cBhvr>
                                          <p:tavLst>
                                            <p:tav tm="0">
                                              <p:val>
                                                <p:fltVal val="90"/>
                                              </p:val>
                                            </p:tav>
                                            <p:tav tm="100000">
                                              <p:val>
                                                <p:fltVal val="0"/>
                                              </p:val>
                                            </p:tav>
                                          </p:tavLst>
                                        </p:anim>
                                        <p:animEffect transition="in" filter="fade">
                                          <p:cBhvr>
                                            <p:cTn id="70" dur="400"/>
                                            <p:tgtEl>
                                              <p:spTgt spid="14"/>
                                            </p:tgtEl>
                                          </p:cBhvr>
                                        </p:animEffect>
                                      </p:childTnLst>
                                    </p:cTn>
                                  </p:par>
                                </p:childTnLst>
                              </p:cTn>
                            </p:par>
                            <p:par>
                              <p:cTn id="71" fill="hold">
                                <p:stCondLst>
                                  <p:cond delay="386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right)">
                                          <p:cBhvr>
                                            <p:cTn id="77" dur="500"/>
                                            <p:tgtEl>
                                              <p:spTgt spid="23"/>
                                            </p:tgtEl>
                                          </p:cBhvr>
                                        </p:animEffect>
                                      </p:childTnLst>
                                    </p:cTn>
                                  </p:par>
                                </p:childTnLst>
                              </p:cTn>
                            </p:par>
                            <p:par>
                              <p:cTn id="78" fill="hold">
                                <p:stCondLst>
                                  <p:cond delay="4360"/>
                                </p:stCondLst>
                                <p:childTnLst>
                                  <p:par>
                                    <p:cTn id="79" presetID="22" presetClass="entr" presetSubtype="2"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right)">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6" grpId="0" animBg="1"/>
          <p:bldP spid="7" grpId="0" animBg="1"/>
          <p:bldP spid="9" grpId="0" animBg="1"/>
          <p:bldP spid="11" grpId="0" animBg="1"/>
          <p:bldP spid="12" grpId="0" animBg="1"/>
          <p:bldP spid="13" grpId="0" animBg="1"/>
          <p:bldP spid="14" grpId="0" animBg="1"/>
          <p:bldP spid="16" grpId="0"/>
          <p:bldP spid="17" grpId="0"/>
          <p:bldP spid="18" grpId="0"/>
          <p:bldP spid="19"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60"/>
                                </p:stCondLst>
                                <p:childTnLst>
                                  <p:par>
                                    <p:cTn id="13" presetID="2" presetClass="entr" presetSubtype="9"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60"/>
                                </p:stCondLst>
                                <p:childTnLst>
                                  <p:par>
                                    <p:cTn id="30" presetID="3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400" fill="hold"/>
                                            <p:tgtEl>
                                              <p:spTgt spid="12"/>
                                            </p:tgtEl>
                                            <p:attrNameLst>
                                              <p:attrName>ppt_w</p:attrName>
                                            </p:attrNameLst>
                                          </p:cBhvr>
                                          <p:tavLst>
                                            <p:tav tm="0">
                                              <p:val>
                                                <p:fltVal val="0"/>
                                              </p:val>
                                            </p:tav>
                                            <p:tav tm="100000">
                                              <p:val>
                                                <p:strVal val="#ppt_w"/>
                                              </p:val>
                                            </p:tav>
                                          </p:tavLst>
                                        </p:anim>
                                        <p:anim calcmode="lin" valueType="num">
                                          <p:cBhvr>
                                            <p:cTn id="33" dur="400" fill="hold"/>
                                            <p:tgtEl>
                                              <p:spTgt spid="12"/>
                                            </p:tgtEl>
                                            <p:attrNameLst>
                                              <p:attrName>ppt_h</p:attrName>
                                            </p:attrNameLst>
                                          </p:cBhvr>
                                          <p:tavLst>
                                            <p:tav tm="0">
                                              <p:val>
                                                <p:fltVal val="0"/>
                                              </p:val>
                                            </p:tav>
                                            <p:tav tm="100000">
                                              <p:val>
                                                <p:strVal val="#ppt_h"/>
                                              </p:val>
                                            </p:tav>
                                          </p:tavLst>
                                        </p:anim>
                                        <p:anim calcmode="lin" valueType="num">
                                          <p:cBhvr>
                                            <p:cTn id="34" dur="400" fill="hold"/>
                                            <p:tgtEl>
                                              <p:spTgt spid="12"/>
                                            </p:tgtEl>
                                            <p:attrNameLst>
                                              <p:attrName>style.rotation</p:attrName>
                                            </p:attrNameLst>
                                          </p:cBhvr>
                                          <p:tavLst>
                                            <p:tav tm="0">
                                              <p:val>
                                                <p:fltVal val="90"/>
                                              </p:val>
                                            </p:tav>
                                            <p:tav tm="100000">
                                              <p:val>
                                                <p:fltVal val="0"/>
                                              </p:val>
                                            </p:tav>
                                          </p:tavLst>
                                        </p:anim>
                                        <p:animEffect transition="in" filter="fade">
                                          <p:cBhvr>
                                            <p:cTn id="35" dur="400"/>
                                            <p:tgtEl>
                                              <p:spTgt spid="12"/>
                                            </p:tgtEl>
                                          </p:cBhvr>
                                        </p:animEffect>
                                      </p:childTnLst>
                                    </p:cTn>
                                  </p:par>
                                </p:childTnLst>
                              </p:cTn>
                            </p:par>
                            <p:par>
                              <p:cTn id="36" fill="hold">
                                <p:stCondLst>
                                  <p:cond delay="1660"/>
                                </p:stCondLst>
                                <p:childTnLst>
                                  <p:par>
                                    <p:cTn id="37" presetID="22" presetClass="entr" presetSubtype="2"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2160"/>
                                </p:stCondLst>
                                <p:childTnLst>
                                  <p:par>
                                    <p:cTn id="44" presetID="3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400" fill="hold"/>
                                            <p:tgtEl>
                                              <p:spTgt spid="13"/>
                                            </p:tgtEl>
                                            <p:attrNameLst>
                                              <p:attrName>ppt_w</p:attrName>
                                            </p:attrNameLst>
                                          </p:cBhvr>
                                          <p:tavLst>
                                            <p:tav tm="0">
                                              <p:val>
                                                <p:fltVal val="0"/>
                                              </p:val>
                                            </p:tav>
                                            <p:tav tm="100000">
                                              <p:val>
                                                <p:strVal val="#ppt_w"/>
                                              </p:val>
                                            </p:tav>
                                          </p:tavLst>
                                        </p:anim>
                                        <p:anim calcmode="lin" valueType="num">
                                          <p:cBhvr>
                                            <p:cTn id="47" dur="400" fill="hold"/>
                                            <p:tgtEl>
                                              <p:spTgt spid="13"/>
                                            </p:tgtEl>
                                            <p:attrNameLst>
                                              <p:attrName>ppt_h</p:attrName>
                                            </p:attrNameLst>
                                          </p:cBhvr>
                                          <p:tavLst>
                                            <p:tav tm="0">
                                              <p:val>
                                                <p:fltVal val="0"/>
                                              </p:val>
                                            </p:tav>
                                            <p:tav tm="100000">
                                              <p:val>
                                                <p:strVal val="#ppt_h"/>
                                              </p:val>
                                            </p:tav>
                                          </p:tavLst>
                                        </p:anim>
                                        <p:anim calcmode="lin" valueType="num">
                                          <p:cBhvr>
                                            <p:cTn id="48" dur="400" fill="hold"/>
                                            <p:tgtEl>
                                              <p:spTgt spid="13"/>
                                            </p:tgtEl>
                                            <p:attrNameLst>
                                              <p:attrName>style.rotation</p:attrName>
                                            </p:attrNameLst>
                                          </p:cBhvr>
                                          <p:tavLst>
                                            <p:tav tm="0">
                                              <p:val>
                                                <p:fltVal val="90"/>
                                              </p:val>
                                            </p:tav>
                                            <p:tav tm="100000">
                                              <p:val>
                                                <p:fltVal val="0"/>
                                              </p:val>
                                            </p:tav>
                                          </p:tavLst>
                                        </p:anim>
                                        <p:animEffect transition="in" filter="fade">
                                          <p:cBhvr>
                                            <p:cTn id="49" dur="400"/>
                                            <p:tgtEl>
                                              <p:spTgt spid="13"/>
                                            </p:tgtEl>
                                          </p:cBhvr>
                                        </p:animEffect>
                                      </p:childTnLst>
                                    </p:cTn>
                                  </p:par>
                                </p:childTnLst>
                              </p:cTn>
                            </p:par>
                            <p:par>
                              <p:cTn id="50" fill="hold">
                                <p:stCondLst>
                                  <p:cond delay="2560"/>
                                </p:stCondLst>
                                <p:childTnLst>
                                  <p:par>
                                    <p:cTn id="51" presetID="22" presetClass="entr" presetSubtype="2"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right)">
                                          <p:cBhvr>
                                            <p:cTn id="53" dur="500"/>
                                            <p:tgtEl>
                                              <p:spTgt spid="1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right)">
                                          <p:cBhvr>
                                            <p:cTn id="56" dur="500"/>
                                            <p:tgtEl>
                                              <p:spTgt spid="19"/>
                                            </p:tgtEl>
                                          </p:cBhvr>
                                        </p:animEffect>
                                      </p:childTnLst>
                                    </p:cTn>
                                  </p:par>
                                </p:childTnLst>
                              </p:cTn>
                            </p:par>
                            <p:par>
                              <p:cTn id="57" fill="hold">
                                <p:stCondLst>
                                  <p:cond delay="3060"/>
                                </p:stCondLst>
                                <p:childTnLst>
                                  <p:par>
                                    <p:cTn id="58" presetID="3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400" fill="hold"/>
                                            <p:tgtEl>
                                              <p:spTgt spid="11"/>
                                            </p:tgtEl>
                                            <p:attrNameLst>
                                              <p:attrName>ppt_w</p:attrName>
                                            </p:attrNameLst>
                                          </p:cBhvr>
                                          <p:tavLst>
                                            <p:tav tm="0">
                                              <p:val>
                                                <p:fltVal val="0"/>
                                              </p:val>
                                            </p:tav>
                                            <p:tav tm="100000">
                                              <p:val>
                                                <p:strVal val="#ppt_w"/>
                                              </p:val>
                                            </p:tav>
                                          </p:tavLst>
                                        </p:anim>
                                        <p:anim calcmode="lin" valueType="num">
                                          <p:cBhvr>
                                            <p:cTn id="61" dur="400" fill="hold"/>
                                            <p:tgtEl>
                                              <p:spTgt spid="11"/>
                                            </p:tgtEl>
                                            <p:attrNameLst>
                                              <p:attrName>ppt_h</p:attrName>
                                            </p:attrNameLst>
                                          </p:cBhvr>
                                          <p:tavLst>
                                            <p:tav tm="0">
                                              <p:val>
                                                <p:fltVal val="0"/>
                                              </p:val>
                                            </p:tav>
                                            <p:tav tm="100000">
                                              <p:val>
                                                <p:strVal val="#ppt_h"/>
                                              </p:val>
                                            </p:tav>
                                          </p:tavLst>
                                        </p:anim>
                                        <p:anim calcmode="lin" valueType="num">
                                          <p:cBhvr>
                                            <p:cTn id="62" dur="400" fill="hold"/>
                                            <p:tgtEl>
                                              <p:spTgt spid="11"/>
                                            </p:tgtEl>
                                            <p:attrNameLst>
                                              <p:attrName>style.rotation</p:attrName>
                                            </p:attrNameLst>
                                          </p:cBhvr>
                                          <p:tavLst>
                                            <p:tav tm="0">
                                              <p:val>
                                                <p:fltVal val="90"/>
                                              </p:val>
                                            </p:tav>
                                            <p:tav tm="100000">
                                              <p:val>
                                                <p:fltVal val="0"/>
                                              </p:val>
                                            </p:tav>
                                          </p:tavLst>
                                        </p:anim>
                                        <p:animEffect transition="in" filter="fade">
                                          <p:cBhvr>
                                            <p:cTn id="63" dur="400"/>
                                            <p:tgtEl>
                                              <p:spTgt spid="11"/>
                                            </p:tgtEl>
                                          </p:cBhvr>
                                        </p:animEffect>
                                      </p:childTnLst>
                                    </p:cTn>
                                  </p:par>
                                </p:childTnLst>
                              </p:cTn>
                            </p:par>
                            <p:par>
                              <p:cTn id="64" fill="hold">
                                <p:stCondLst>
                                  <p:cond delay="3460"/>
                                </p:stCondLst>
                                <p:childTnLst>
                                  <p:par>
                                    <p:cTn id="65" presetID="31"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400" fill="hold"/>
                                            <p:tgtEl>
                                              <p:spTgt spid="14"/>
                                            </p:tgtEl>
                                            <p:attrNameLst>
                                              <p:attrName>ppt_w</p:attrName>
                                            </p:attrNameLst>
                                          </p:cBhvr>
                                          <p:tavLst>
                                            <p:tav tm="0">
                                              <p:val>
                                                <p:fltVal val="0"/>
                                              </p:val>
                                            </p:tav>
                                            <p:tav tm="100000">
                                              <p:val>
                                                <p:strVal val="#ppt_w"/>
                                              </p:val>
                                            </p:tav>
                                          </p:tavLst>
                                        </p:anim>
                                        <p:anim calcmode="lin" valueType="num">
                                          <p:cBhvr>
                                            <p:cTn id="68" dur="400" fill="hold"/>
                                            <p:tgtEl>
                                              <p:spTgt spid="14"/>
                                            </p:tgtEl>
                                            <p:attrNameLst>
                                              <p:attrName>ppt_h</p:attrName>
                                            </p:attrNameLst>
                                          </p:cBhvr>
                                          <p:tavLst>
                                            <p:tav tm="0">
                                              <p:val>
                                                <p:fltVal val="0"/>
                                              </p:val>
                                            </p:tav>
                                            <p:tav tm="100000">
                                              <p:val>
                                                <p:strVal val="#ppt_h"/>
                                              </p:val>
                                            </p:tav>
                                          </p:tavLst>
                                        </p:anim>
                                        <p:anim calcmode="lin" valueType="num">
                                          <p:cBhvr>
                                            <p:cTn id="69" dur="400" fill="hold"/>
                                            <p:tgtEl>
                                              <p:spTgt spid="14"/>
                                            </p:tgtEl>
                                            <p:attrNameLst>
                                              <p:attrName>style.rotation</p:attrName>
                                            </p:attrNameLst>
                                          </p:cBhvr>
                                          <p:tavLst>
                                            <p:tav tm="0">
                                              <p:val>
                                                <p:fltVal val="90"/>
                                              </p:val>
                                            </p:tav>
                                            <p:tav tm="100000">
                                              <p:val>
                                                <p:fltVal val="0"/>
                                              </p:val>
                                            </p:tav>
                                          </p:tavLst>
                                        </p:anim>
                                        <p:animEffect transition="in" filter="fade">
                                          <p:cBhvr>
                                            <p:cTn id="70" dur="400"/>
                                            <p:tgtEl>
                                              <p:spTgt spid="14"/>
                                            </p:tgtEl>
                                          </p:cBhvr>
                                        </p:animEffect>
                                      </p:childTnLst>
                                    </p:cTn>
                                  </p:par>
                                </p:childTnLst>
                              </p:cTn>
                            </p:par>
                            <p:par>
                              <p:cTn id="71" fill="hold">
                                <p:stCondLst>
                                  <p:cond delay="386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right)">
                                          <p:cBhvr>
                                            <p:cTn id="77" dur="500"/>
                                            <p:tgtEl>
                                              <p:spTgt spid="23"/>
                                            </p:tgtEl>
                                          </p:cBhvr>
                                        </p:animEffect>
                                      </p:childTnLst>
                                    </p:cTn>
                                  </p:par>
                                </p:childTnLst>
                              </p:cTn>
                            </p:par>
                            <p:par>
                              <p:cTn id="78" fill="hold">
                                <p:stCondLst>
                                  <p:cond delay="4360"/>
                                </p:stCondLst>
                                <p:childTnLst>
                                  <p:par>
                                    <p:cTn id="79" presetID="22" presetClass="entr" presetSubtype="2"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right)">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6" grpId="0" animBg="1"/>
          <p:bldP spid="7" grpId="0" animBg="1"/>
          <p:bldP spid="9" grpId="0" animBg="1"/>
          <p:bldP spid="11" grpId="0" animBg="1"/>
          <p:bldP spid="12" grpId="0" animBg="1"/>
          <p:bldP spid="13" grpId="0" animBg="1"/>
          <p:bldP spid="14" grpId="0" animBg="1"/>
          <p:bldP spid="16" grpId="0"/>
          <p:bldP spid="17" grpId="0"/>
          <p:bldP spid="18" grpId="0"/>
          <p:bldP spid="19" grpId="0"/>
          <p:bldP spid="22" grpId="0"/>
          <p:bldP spid="23" grpId="0"/>
          <p:bldP spid="24" grpId="0"/>
          <p:bldP spid="2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产品和运营</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2"/>
          <p:cNvSpPr>
            <a:spLocks noEditPoints="1"/>
          </p:cNvSpPr>
          <p:nvPr/>
        </p:nvSpPr>
        <p:spPr bwMode="auto">
          <a:xfrm>
            <a:off x="5517800" y="1904685"/>
            <a:ext cx="1161162" cy="115627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1"/>
          <p:cNvSpPr>
            <a:spLocks noChangeAspect="1" noChangeArrowheads="1"/>
          </p:cNvSpPr>
          <p:nvPr/>
        </p:nvSpPr>
        <p:spPr bwMode="auto">
          <a:xfrm>
            <a:off x="3841073" y="5785241"/>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产品概述</a:t>
            </a:r>
          </a:p>
        </p:txBody>
      </p:sp>
      <p:sp>
        <p:nvSpPr>
          <p:cNvPr id="21" name="TextBox 20"/>
          <p:cNvSpPr txBox="1"/>
          <p:nvPr/>
        </p:nvSpPr>
        <p:spPr>
          <a:xfrm>
            <a:off x="4204290" y="525091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网络营销方案</a:t>
            </a:r>
          </a:p>
        </p:txBody>
      </p:sp>
      <p:sp>
        <p:nvSpPr>
          <p:cNvPr id="22" name="TextBox 21"/>
          <p:cNvSpPr txBox="1"/>
          <p:nvPr/>
        </p:nvSpPr>
        <p:spPr>
          <a:xfrm>
            <a:off x="4204290" y="5693186"/>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代理推广</a:t>
            </a:r>
          </a:p>
        </p:txBody>
      </p:sp>
      <p:sp>
        <p:nvSpPr>
          <p:cNvPr id="23" name="TextBox 22"/>
          <p:cNvSpPr txBox="1"/>
          <p:nvPr/>
        </p:nvSpPr>
        <p:spPr>
          <a:xfrm>
            <a:off x="6857828" y="569318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利润分析</a:t>
            </a:r>
          </a:p>
        </p:txBody>
      </p:sp>
      <p:sp>
        <p:nvSpPr>
          <p:cNvPr id="24" name="Oval 42"/>
          <p:cNvSpPr>
            <a:spLocks noChangeAspect="1" noChangeArrowheads="1"/>
          </p:cNvSpPr>
          <p:nvPr/>
        </p:nvSpPr>
        <p:spPr bwMode="auto">
          <a:xfrm>
            <a:off x="6494611"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产品形式</a:t>
            </a:r>
          </a:p>
        </p:txBody>
      </p:sp>
      <p:sp>
        <p:nvSpPr>
          <p:cNvPr id="26" name="Oval 42"/>
          <p:cNvSpPr>
            <a:spLocks noChangeAspect="1" noChangeArrowheads="1"/>
          </p:cNvSpPr>
          <p:nvPr/>
        </p:nvSpPr>
        <p:spPr bwMode="auto">
          <a:xfrm>
            <a:off x="6494611" y="578462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5091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地面推广计划</a:t>
            </a:r>
          </a:p>
        </p:txBody>
      </p:sp>
    </p:spTree>
    <p:extLst>
      <p:ext uri="{BB962C8B-B14F-4D97-AF65-F5344CB8AC3E}">
        <p14:creationId xmlns:p14="http://schemas.microsoft.com/office/powerpoint/2010/main" val="705206260"/>
      </p:ext>
    </p:extLst>
  </p:cSld>
  <p:clrMapOvr>
    <a:masterClrMapping/>
  </p:clrMapOvr>
  <p:transition spd="slow" advTm="5622">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20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8" grpId="0" animBg="1"/>
      <p:bldP spid="19" grpId="0" animBg="1"/>
      <p:bldP spid="20" grpId="0"/>
      <p:bldP spid="21" grpId="0"/>
      <p:bldP spid="22" grpId="0"/>
      <p:bldP spid="23" grpId="0"/>
      <p:bldP spid="24" grpId="0" animBg="1"/>
      <p:bldP spid="25" grpId="0"/>
      <p:bldP spid="26"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3.1 </a:t>
            </a:r>
            <a:r>
              <a:rPr lang="zh-CN" altLang="en-US" sz="2800" dirty="0">
                <a:solidFill>
                  <a:schemeClr val="accent2"/>
                </a:solidFill>
                <a:latin typeface="微软雅黑"/>
                <a:ea typeface="微软雅黑"/>
              </a:rPr>
              <a:t>产品概述</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sp>
        <p:nvSpPr>
          <p:cNvPr id="17" name="Rectangle 18"/>
          <p:cNvSpPr>
            <a:spLocks noChangeArrowheads="1"/>
          </p:cNvSpPr>
          <p:nvPr/>
        </p:nvSpPr>
        <p:spPr bwMode="auto">
          <a:xfrm>
            <a:off x="7137779" y="995363"/>
            <a:ext cx="4204909" cy="5370513"/>
          </a:xfrm>
          <a:prstGeom prst="rect">
            <a:avLst/>
          </a:pr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5"/>
          <p:cNvSpPr>
            <a:spLocks noChangeArrowheads="1"/>
          </p:cNvSpPr>
          <p:nvPr/>
        </p:nvSpPr>
        <p:spPr bwMode="auto">
          <a:xfrm>
            <a:off x="923925" y="5030788"/>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1"/>
          <p:cNvSpPr>
            <a:spLocks noChangeArrowheads="1"/>
          </p:cNvSpPr>
          <p:nvPr/>
        </p:nvSpPr>
        <p:spPr bwMode="auto">
          <a:xfrm>
            <a:off x="923925" y="3152776"/>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Rectangle 8"/>
          <p:cNvSpPr>
            <a:spLocks noChangeArrowheads="1"/>
          </p:cNvSpPr>
          <p:nvPr/>
        </p:nvSpPr>
        <p:spPr bwMode="auto">
          <a:xfrm>
            <a:off x="923925" y="977901"/>
            <a:ext cx="6110560" cy="177958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p:cNvSpPr>
          <p:nvPr/>
        </p:nvSpPr>
        <p:spPr bwMode="auto">
          <a:xfrm>
            <a:off x="841375" y="290153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
          <p:cNvSpPr>
            <a:spLocks/>
          </p:cNvSpPr>
          <p:nvPr/>
        </p:nvSpPr>
        <p:spPr bwMode="auto">
          <a:xfrm>
            <a:off x="841375" y="746735"/>
            <a:ext cx="82550" cy="547514"/>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841375" y="764275"/>
            <a:ext cx="2843521" cy="423080"/>
          </a:xfrm>
          <a:custGeom>
            <a:avLst/>
            <a:gdLst>
              <a:gd name="T0" fmla="*/ 0 w 2547"/>
              <a:gd name="T1" fmla="*/ 0 h 366"/>
              <a:gd name="T2" fmla="*/ 2547 w 2547"/>
              <a:gd name="T3" fmla="*/ 0 h 366"/>
              <a:gd name="T4" fmla="*/ 2400 w 2547"/>
              <a:gd name="T5" fmla="*/ 185 h 366"/>
              <a:gd name="T6" fmla="*/ 2547 w 2547"/>
              <a:gd name="T7" fmla="*/ 366 h 366"/>
              <a:gd name="T8" fmla="*/ 0 w 2547"/>
              <a:gd name="T9" fmla="*/ 366 h 366"/>
              <a:gd name="T10" fmla="*/ 0 w 2547"/>
              <a:gd name="T11" fmla="*/ 0 h 366"/>
            </a:gdLst>
            <a:ahLst/>
            <a:cxnLst>
              <a:cxn ang="0">
                <a:pos x="T0" y="T1"/>
              </a:cxn>
              <a:cxn ang="0">
                <a:pos x="T2" y="T3"/>
              </a:cxn>
              <a:cxn ang="0">
                <a:pos x="T4" y="T5"/>
              </a:cxn>
              <a:cxn ang="0">
                <a:pos x="T6" y="T7"/>
              </a:cxn>
              <a:cxn ang="0">
                <a:pos x="T8" y="T9"/>
              </a:cxn>
              <a:cxn ang="0">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p:cNvSpPr>
          <p:nvPr/>
        </p:nvSpPr>
        <p:spPr bwMode="auto">
          <a:xfrm>
            <a:off x="841375" y="291907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4"/>
          <p:cNvSpPr>
            <a:spLocks/>
          </p:cNvSpPr>
          <p:nvPr/>
        </p:nvSpPr>
        <p:spPr bwMode="auto">
          <a:xfrm>
            <a:off x="841375" y="479994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841375" y="481748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TextBox 32"/>
          <p:cNvSpPr txBox="1"/>
          <p:nvPr/>
        </p:nvSpPr>
        <p:spPr>
          <a:xfrm>
            <a:off x="923925" y="764704"/>
            <a:ext cx="1467068" cy="400110"/>
          </a:xfrm>
          <a:prstGeom prst="rect">
            <a:avLst/>
          </a:prstGeom>
          <a:noFill/>
        </p:spPr>
        <p:txBody>
          <a:bodyPr wrap="none" rtlCol="0">
            <a:spAutoFit/>
          </a:bodyPr>
          <a:lstStyle/>
          <a:p>
            <a:r>
              <a:rPr lang="zh-CN" altLang="en-US" sz="2000" b="1" dirty="0">
                <a:solidFill>
                  <a:schemeClr val="accent2"/>
                </a:solidFill>
                <a:latin typeface="+mj-ea"/>
                <a:ea typeface="+mj-ea"/>
              </a:rPr>
              <a:t>有经济效益</a:t>
            </a:r>
          </a:p>
        </p:txBody>
      </p:sp>
      <p:sp>
        <p:nvSpPr>
          <p:cNvPr id="34" name="TextBox 33"/>
          <p:cNvSpPr txBox="1"/>
          <p:nvPr/>
        </p:nvSpPr>
        <p:spPr>
          <a:xfrm>
            <a:off x="923925" y="2952988"/>
            <a:ext cx="1467068" cy="400110"/>
          </a:xfrm>
          <a:prstGeom prst="rect">
            <a:avLst/>
          </a:prstGeom>
          <a:noFill/>
        </p:spPr>
        <p:txBody>
          <a:bodyPr wrap="none" rtlCol="0">
            <a:spAutoFit/>
          </a:bodyPr>
          <a:lstStyle/>
          <a:p>
            <a:r>
              <a:rPr lang="zh-CN" altLang="en-US" sz="2000" b="1" dirty="0">
                <a:solidFill>
                  <a:schemeClr val="accent2"/>
                </a:solidFill>
                <a:latin typeface="+mj-ea"/>
                <a:ea typeface="+mj-ea"/>
              </a:rPr>
              <a:t>有利于群众</a:t>
            </a:r>
          </a:p>
        </p:txBody>
      </p:sp>
      <p:sp>
        <p:nvSpPr>
          <p:cNvPr id="35" name="TextBox 34"/>
          <p:cNvSpPr txBox="1"/>
          <p:nvPr/>
        </p:nvSpPr>
        <p:spPr>
          <a:xfrm>
            <a:off x="923925" y="4838095"/>
            <a:ext cx="2492990" cy="400110"/>
          </a:xfrm>
          <a:prstGeom prst="rect">
            <a:avLst/>
          </a:prstGeom>
          <a:noFill/>
        </p:spPr>
        <p:txBody>
          <a:bodyPr wrap="none" rtlCol="0">
            <a:spAutoFit/>
          </a:bodyPr>
          <a:lstStyle/>
          <a:p>
            <a:r>
              <a:rPr lang="zh-CN" altLang="en-US" sz="2000" b="1" dirty="0">
                <a:solidFill>
                  <a:schemeClr val="accent2"/>
                </a:solidFill>
                <a:latin typeface="+mj-ea"/>
                <a:ea typeface="+mj-ea"/>
              </a:rPr>
              <a:t>有利于提升政府形象</a:t>
            </a:r>
          </a:p>
        </p:txBody>
      </p:sp>
      <p:sp>
        <p:nvSpPr>
          <p:cNvPr id="36" name="TextBox 35"/>
          <p:cNvSpPr txBox="1"/>
          <p:nvPr/>
        </p:nvSpPr>
        <p:spPr>
          <a:xfrm>
            <a:off x="1244255" y="1294249"/>
            <a:ext cx="5577072" cy="1200329"/>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这里可以添加主要内容这里可以添加主要内容这里可以添加主要内容这里可以添加主要内容可以添加主要内容这里可以添加主要内容可以添加主要内容这里可以添加主要内容</a:t>
            </a:r>
          </a:p>
        </p:txBody>
      </p:sp>
      <p:sp>
        <p:nvSpPr>
          <p:cNvPr id="37" name="TextBox 36"/>
          <p:cNvSpPr txBox="1"/>
          <p:nvPr/>
        </p:nvSpPr>
        <p:spPr>
          <a:xfrm>
            <a:off x="1244255" y="3441774"/>
            <a:ext cx="5577072"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a:t>
            </a:r>
          </a:p>
        </p:txBody>
      </p:sp>
      <p:sp>
        <p:nvSpPr>
          <p:cNvPr id="38" name="TextBox 37"/>
          <p:cNvSpPr txBox="1"/>
          <p:nvPr/>
        </p:nvSpPr>
        <p:spPr>
          <a:xfrm>
            <a:off x="1244255" y="5325165"/>
            <a:ext cx="5577072"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a:t>
            </a:r>
          </a:p>
        </p:txBody>
      </p:sp>
    </p:spTree>
    <p:extLst>
      <p:ext uri="{BB962C8B-B14F-4D97-AF65-F5344CB8AC3E}">
        <p14:creationId xmlns:p14="http://schemas.microsoft.com/office/powerpoint/2010/main" val="3274650426"/>
      </p:ext>
    </p:extLst>
  </p:cSld>
  <p:clrMapOvr>
    <a:masterClrMapping/>
  </p:clrMapOvr>
  <mc:AlternateContent xmlns:mc="http://schemas.openxmlformats.org/markup-compatibility/2006" xmlns:p14="http://schemas.microsoft.com/office/powerpoint/2010/main">
    <mc:Choice Requires="p14">
      <p:transition spd="slow" p14:dur="800" advTm="5735">
        <p14:doors dir="vert"/>
      </p:transition>
    </mc:Choice>
    <mc:Fallback xmlns="">
      <p:transition spd="slow" advTm="5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1640"/>
                            </p:stCondLst>
                            <p:childTnLst>
                              <p:par>
                                <p:cTn id="19" presetID="2" presetClass="entr" presetSubtype="6"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1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2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par>
                          <p:cTn id="31" fill="hold">
                            <p:stCondLst>
                              <p:cond delay="2340"/>
                            </p:stCondLst>
                            <p:childTnLst>
                              <p:par>
                                <p:cTn id="32" presetID="22" presetClass="entr" presetSubtype="2"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300"/>
                                        <p:tgtEl>
                                          <p:spTgt spid="2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300"/>
                                        <p:tgtEl>
                                          <p:spTgt spid="28"/>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right)">
                                      <p:cBhvr>
                                        <p:cTn id="40" dur="300"/>
                                        <p:tgtEl>
                                          <p:spTgt spid="31"/>
                                        </p:tgtEl>
                                      </p:cBhvr>
                                    </p:animEffect>
                                  </p:childTnLst>
                                </p:cTn>
                              </p:par>
                            </p:childTnLst>
                          </p:cTn>
                        </p:par>
                        <p:par>
                          <p:cTn id="41" fill="hold">
                            <p:stCondLst>
                              <p:cond delay="264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314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par>
                          <p:cTn id="61" fill="hold">
                            <p:stCondLst>
                              <p:cond delay="3640"/>
                            </p:stCondLst>
                            <p:childTnLst>
                              <p:par>
                                <p:cTn id="62" presetID="2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500"/>
                                        <p:tgtEl>
                                          <p:spTgt spid="3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up)">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7" grpId="0" animBg="1"/>
      <p:bldP spid="19" grpId="0" animBg="1"/>
      <p:bldP spid="22" grpId="0" animBg="1"/>
      <p:bldP spid="25"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2137941" y="1052736"/>
            <a:ext cx="7776864" cy="273630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0" i="0" u="none" strike="noStrike" cap="none" normalizeH="0" baseline="0" dirty="0">
                <a:ln>
                  <a:noFill/>
                </a:ln>
                <a:solidFill>
                  <a:srgbClr val="F8F8F8"/>
                </a:solidFill>
                <a:effectLst/>
                <a:latin typeface="微软雅黑" panose="020B0503020204020204" pitchFamily="34" charset="-122"/>
                <a:ea typeface="微软雅黑" panose="020B0503020204020204" pitchFamily="34" charset="-122"/>
              </a:rPr>
              <a:t>核心产品</a:t>
            </a:r>
          </a:p>
        </p:txBody>
      </p:sp>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3.2 </a:t>
            </a:r>
            <a:r>
              <a:rPr lang="zh-CN" altLang="en-US" sz="2800" dirty="0">
                <a:solidFill>
                  <a:schemeClr val="accent2"/>
                </a:solidFill>
                <a:latin typeface="微软雅黑"/>
                <a:ea typeface="微软雅黑"/>
              </a:rPr>
              <a:t>产品形式</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grpSp>
        <p:nvGrpSpPr>
          <p:cNvPr id="12" name="组合 11"/>
          <p:cNvGrpSpPr/>
          <p:nvPr/>
        </p:nvGrpSpPr>
        <p:grpSpPr>
          <a:xfrm>
            <a:off x="3242281" y="1451510"/>
            <a:ext cx="2015329" cy="2015329"/>
            <a:chOff x="5182632" y="1700808"/>
            <a:chExt cx="2015329" cy="2015329"/>
          </a:xfrm>
        </p:grpSpPr>
        <p:sp>
          <p:nvSpPr>
            <p:cNvPr id="4" name="Oval 6"/>
            <p:cNvSpPr>
              <a:spLocks noChangeArrowheads="1"/>
            </p:cNvSpPr>
            <p:nvPr/>
          </p:nvSpPr>
          <p:spPr bwMode="auto">
            <a:xfrm>
              <a:off x="5182632" y="1700808"/>
              <a:ext cx="2015329" cy="2015329"/>
            </a:xfrm>
            <a:prstGeom prst="ellipse">
              <a:avLst/>
            </a:prstGeom>
            <a:solidFill>
              <a:srgbClr val="93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noEditPoints="1"/>
            </p:cNvSpPr>
            <p:nvPr/>
          </p:nvSpPr>
          <p:spPr bwMode="auto">
            <a:xfrm>
              <a:off x="5769194" y="1999060"/>
              <a:ext cx="886234" cy="1418826"/>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6818461" y="1451510"/>
            <a:ext cx="2016749" cy="2015329"/>
            <a:chOff x="8758812" y="1700808"/>
            <a:chExt cx="2016749" cy="2015329"/>
          </a:xfrm>
        </p:grpSpPr>
        <p:sp>
          <p:nvSpPr>
            <p:cNvPr id="6" name="Oval 8"/>
            <p:cNvSpPr>
              <a:spLocks noChangeArrowheads="1"/>
            </p:cNvSpPr>
            <p:nvPr/>
          </p:nvSpPr>
          <p:spPr bwMode="auto">
            <a:xfrm>
              <a:off x="8758812" y="1700808"/>
              <a:ext cx="2016749" cy="2015329"/>
            </a:xfrm>
            <a:prstGeom prst="ellipse">
              <a:avLst/>
            </a:prstGeom>
            <a:solidFill>
              <a:srgbClr val="E8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9"/>
            <p:cNvSpPr>
              <a:spLocks noEditPoints="1"/>
            </p:cNvSpPr>
            <p:nvPr/>
          </p:nvSpPr>
          <p:spPr bwMode="auto">
            <a:xfrm>
              <a:off x="9081207" y="2189373"/>
              <a:ext cx="1380479" cy="1038200"/>
            </a:xfrm>
            <a:custGeom>
              <a:avLst/>
              <a:gdLst>
                <a:gd name="T0" fmla="*/ 42 w 1545"/>
                <a:gd name="T1" fmla="*/ 0 h 1162"/>
                <a:gd name="T2" fmla="*/ 0 w 1545"/>
                <a:gd name="T3" fmla="*/ 932 h 1162"/>
                <a:gd name="T4" fmla="*/ 1503 w 1545"/>
                <a:gd name="T5" fmla="*/ 973 h 1162"/>
                <a:gd name="T6" fmla="*/ 1545 w 1545"/>
                <a:gd name="T7" fmla="*/ 41 h 1162"/>
                <a:gd name="T8" fmla="*/ 866 w 1545"/>
                <a:gd name="T9" fmla="*/ 907 h 1162"/>
                <a:gd name="T10" fmla="*/ 850 w 1545"/>
                <a:gd name="T11" fmla="*/ 922 h 1162"/>
                <a:gd name="T12" fmla="*/ 681 w 1545"/>
                <a:gd name="T13" fmla="*/ 907 h 1162"/>
                <a:gd name="T14" fmla="*/ 696 w 1545"/>
                <a:gd name="T15" fmla="*/ 885 h 1162"/>
                <a:gd name="T16" fmla="*/ 866 w 1545"/>
                <a:gd name="T17" fmla="*/ 900 h 1162"/>
                <a:gd name="T18" fmla="*/ 1481 w 1545"/>
                <a:gd name="T19" fmla="*/ 818 h 1162"/>
                <a:gd name="T20" fmla="*/ 64 w 1545"/>
                <a:gd name="T21" fmla="*/ 818 h 1162"/>
                <a:gd name="T22" fmla="*/ 1481 w 1545"/>
                <a:gd name="T23" fmla="*/ 65 h 1162"/>
                <a:gd name="T24" fmla="*/ 1008 w 1545"/>
                <a:gd name="T25" fmla="*/ 1083 h 1162"/>
                <a:gd name="T26" fmla="*/ 648 w 1545"/>
                <a:gd name="T27" fmla="*/ 1000 h 1162"/>
                <a:gd name="T28" fmla="*/ 1008 w 1545"/>
                <a:gd name="T29" fmla="*/ 1083 h 1162"/>
                <a:gd name="T30" fmla="*/ 477 w 1545"/>
                <a:gd name="T31" fmla="*/ 1162 h 1162"/>
                <a:gd name="T32" fmla="*/ 1051 w 1545"/>
                <a:gd name="T33" fmla="*/ 1107 h 1162"/>
                <a:gd name="T34" fmla="*/ 307 w 1545"/>
                <a:gd name="T35" fmla="*/ 550 h 1162"/>
                <a:gd name="T36" fmla="*/ 533 w 1545"/>
                <a:gd name="T37" fmla="*/ 678 h 1162"/>
                <a:gd name="T38" fmla="*/ 437 w 1545"/>
                <a:gd name="T39" fmla="*/ 230 h 1162"/>
                <a:gd name="T40" fmla="*/ 197 w 1545"/>
                <a:gd name="T41" fmla="*/ 678 h 1162"/>
                <a:gd name="T42" fmla="*/ 307 w 1545"/>
                <a:gd name="T43" fmla="*/ 550 h 1162"/>
                <a:gd name="T44" fmla="*/ 325 w 1545"/>
                <a:gd name="T45" fmla="*/ 497 h 1162"/>
                <a:gd name="T46" fmla="*/ 466 w 1545"/>
                <a:gd name="T47" fmla="*/ 497 h 1162"/>
                <a:gd name="T48" fmla="*/ 715 w 1545"/>
                <a:gd name="T49" fmla="*/ 492 h 1162"/>
                <a:gd name="T50" fmla="*/ 991 w 1545"/>
                <a:gd name="T51" fmla="*/ 358 h 1162"/>
                <a:gd name="T52" fmla="*/ 655 w 1545"/>
                <a:gd name="T53" fmla="*/ 230 h 1162"/>
                <a:gd name="T54" fmla="*/ 715 w 1545"/>
                <a:gd name="T55" fmla="*/ 678 h 1162"/>
                <a:gd name="T56" fmla="*/ 715 w 1545"/>
                <a:gd name="T57" fmla="*/ 282 h 1162"/>
                <a:gd name="T58" fmla="*/ 928 w 1545"/>
                <a:gd name="T59" fmla="*/ 358 h 1162"/>
                <a:gd name="T60" fmla="*/ 715 w 1545"/>
                <a:gd name="T61" fmla="*/ 438 h 1162"/>
                <a:gd name="T62" fmla="*/ 1106 w 1545"/>
                <a:gd name="T63" fmla="*/ 492 h 1162"/>
                <a:gd name="T64" fmla="*/ 1381 w 1545"/>
                <a:gd name="T65" fmla="*/ 358 h 1162"/>
                <a:gd name="T66" fmla="*/ 1045 w 1545"/>
                <a:gd name="T67" fmla="*/ 230 h 1162"/>
                <a:gd name="T68" fmla="*/ 1106 w 1545"/>
                <a:gd name="T69" fmla="*/ 678 h 1162"/>
                <a:gd name="T70" fmla="*/ 1106 w 1545"/>
                <a:gd name="T71" fmla="*/ 282 h 1162"/>
                <a:gd name="T72" fmla="*/ 1318 w 1545"/>
                <a:gd name="T73" fmla="*/ 358 h 1162"/>
                <a:gd name="T74" fmla="*/ 1106 w 1545"/>
                <a:gd name="T75" fmla="*/ 4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5" h="1162">
                  <a:moveTo>
                    <a:pt x="1503" y="0"/>
                  </a:moveTo>
                  <a:lnTo>
                    <a:pt x="42" y="0"/>
                  </a:lnTo>
                  <a:cubicBezTo>
                    <a:pt x="19" y="0"/>
                    <a:pt x="0" y="18"/>
                    <a:pt x="0" y="41"/>
                  </a:cubicBezTo>
                  <a:lnTo>
                    <a:pt x="0" y="932"/>
                  </a:lnTo>
                  <a:cubicBezTo>
                    <a:pt x="0" y="955"/>
                    <a:pt x="19" y="973"/>
                    <a:pt x="42" y="973"/>
                  </a:cubicBezTo>
                  <a:lnTo>
                    <a:pt x="1503" y="973"/>
                  </a:lnTo>
                  <a:cubicBezTo>
                    <a:pt x="1526" y="973"/>
                    <a:pt x="1545" y="955"/>
                    <a:pt x="1545" y="932"/>
                  </a:cubicBezTo>
                  <a:lnTo>
                    <a:pt x="1545" y="41"/>
                  </a:lnTo>
                  <a:cubicBezTo>
                    <a:pt x="1545" y="18"/>
                    <a:pt x="1526" y="0"/>
                    <a:pt x="1503" y="0"/>
                  </a:cubicBezTo>
                  <a:close/>
                  <a:moveTo>
                    <a:pt x="866" y="907"/>
                  </a:moveTo>
                  <a:lnTo>
                    <a:pt x="866" y="907"/>
                  </a:lnTo>
                  <a:cubicBezTo>
                    <a:pt x="866" y="915"/>
                    <a:pt x="859" y="922"/>
                    <a:pt x="850" y="922"/>
                  </a:cubicBezTo>
                  <a:lnTo>
                    <a:pt x="696" y="922"/>
                  </a:lnTo>
                  <a:cubicBezTo>
                    <a:pt x="687" y="922"/>
                    <a:pt x="681" y="915"/>
                    <a:pt x="681" y="907"/>
                  </a:cubicBezTo>
                  <a:lnTo>
                    <a:pt x="681" y="900"/>
                  </a:lnTo>
                  <a:cubicBezTo>
                    <a:pt x="681" y="892"/>
                    <a:pt x="687" y="885"/>
                    <a:pt x="696" y="885"/>
                  </a:cubicBezTo>
                  <a:lnTo>
                    <a:pt x="850" y="885"/>
                  </a:lnTo>
                  <a:cubicBezTo>
                    <a:pt x="859" y="885"/>
                    <a:pt x="866" y="892"/>
                    <a:pt x="866" y="900"/>
                  </a:cubicBezTo>
                  <a:lnTo>
                    <a:pt x="866" y="907"/>
                  </a:lnTo>
                  <a:close/>
                  <a:moveTo>
                    <a:pt x="1481" y="818"/>
                  </a:moveTo>
                  <a:lnTo>
                    <a:pt x="1481" y="818"/>
                  </a:lnTo>
                  <a:lnTo>
                    <a:pt x="64" y="818"/>
                  </a:lnTo>
                  <a:lnTo>
                    <a:pt x="64" y="65"/>
                  </a:lnTo>
                  <a:lnTo>
                    <a:pt x="1481" y="65"/>
                  </a:lnTo>
                  <a:lnTo>
                    <a:pt x="1481" y="818"/>
                  </a:lnTo>
                  <a:close/>
                  <a:moveTo>
                    <a:pt x="1008" y="1083"/>
                  </a:moveTo>
                  <a:lnTo>
                    <a:pt x="537" y="1083"/>
                  </a:lnTo>
                  <a:lnTo>
                    <a:pt x="648" y="1000"/>
                  </a:lnTo>
                  <a:lnTo>
                    <a:pt x="897" y="1000"/>
                  </a:lnTo>
                  <a:lnTo>
                    <a:pt x="1008" y="1083"/>
                  </a:lnTo>
                  <a:close/>
                  <a:moveTo>
                    <a:pt x="1051" y="1162"/>
                  </a:moveTo>
                  <a:lnTo>
                    <a:pt x="477" y="1162"/>
                  </a:lnTo>
                  <a:lnTo>
                    <a:pt x="477" y="1107"/>
                  </a:lnTo>
                  <a:lnTo>
                    <a:pt x="1051" y="1107"/>
                  </a:lnTo>
                  <a:lnTo>
                    <a:pt x="1051" y="1162"/>
                  </a:lnTo>
                  <a:close/>
                  <a:moveTo>
                    <a:pt x="307" y="550"/>
                  </a:moveTo>
                  <a:lnTo>
                    <a:pt x="489" y="550"/>
                  </a:lnTo>
                  <a:lnTo>
                    <a:pt x="533" y="678"/>
                  </a:lnTo>
                  <a:lnTo>
                    <a:pt x="600" y="678"/>
                  </a:lnTo>
                  <a:lnTo>
                    <a:pt x="437" y="230"/>
                  </a:lnTo>
                  <a:lnTo>
                    <a:pt x="367" y="230"/>
                  </a:lnTo>
                  <a:lnTo>
                    <a:pt x="197" y="678"/>
                  </a:lnTo>
                  <a:lnTo>
                    <a:pt x="260" y="678"/>
                  </a:lnTo>
                  <a:lnTo>
                    <a:pt x="307" y="550"/>
                  </a:lnTo>
                  <a:close/>
                  <a:moveTo>
                    <a:pt x="466" y="497"/>
                  </a:moveTo>
                  <a:lnTo>
                    <a:pt x="325" y="497"/>
                  </a:lnTo>
                  <a:lnTo>
                    <a:pt x="399" y="297"/>
                  </a:lnTo>
                  <a:lnTo>
                    <a:pt x="466" y="497"/>
                  </a:lnTo>
                  <a:close/>
                  <a:moveTo>
                    <a:pt x="715" y="678"/>
                  </a:moveTo>
                  <a:lnTo>
                    <a:pt x="715" y="492"/>
                  </a:lnTo>
                  <a:lnTo>
                    <a:pt x="856" y="492"/>
                  </a:lnTo>
                  <a:cubicBezTo>
                    <a:pt x="942" y="489"/>
                    <a:pt x="986" y="444"/>
                    <a:pt x="991" y="358"/>
                  </a:cubicBezTo>
                  <a:cubicBezTo>
                    <a:pt x="986" y="276"/>
                    <a:pt x="942" y="233"/>
                    <a:pt x="856" y="230"/>
                  </a:cubicBezTo>
                  <a:lnTo>
                    <a:pt x="655" y="230"/>
                  </a:lnTo>
                  <a:lnTo>
                    <a:pt x="655" y="678"/>
                  </a:lnTo>
                  <a:lnTo>
                    <a:pt x="715" y="678"/>
                  </a:lnTo>
                  <a:close/>
                  <a:moveTo>
                    <a:pt x="715" y="438"/>
                  </a:moveTo>
                  <a:lnTo>
                    <a:pt x="715" y="282"/>
                  </a:lnTo>
                  <a:lnTo>
                    <a:pt x="838" y="282"/>
                  </a:lnTo>
                  <a:cubicBezTo>
                    <a:pt x="898" y="282"/>
                    <a:pt x="928" y="307"/>
                    <a:pt x="928" y="358"/>
                  </a:cubicBezTo>
                  <a:cubicBezTo>
                    <a:pt x="930" y="413"/>
                    <a:pt x="899" y="440"/>
                    <a:pt x="836" y="438"/>
                  </a:cubicBezTo>
                  <a:lnTo>
                    <a:pt x="715" y="438"/>
                  </a:lnTo>
                  <a:close/>
                  <a:moveTo>
                    <a:pt x="1106" y="678"/>
                  </a:moveTo>
                  <a:lnTo>
                    <a:pt x="1106" y="492"/>
                  </a:lnTo>
                  <a:lnTo>
                    <a:pt x="1247" y="492"/>
                  </a:lnTo>
                  <a:cubicBezTo>
                    <a:pt x="1332" y="489"/>
                    <a:pt x="1377" y="444"/>
                    <a:pt x="1381" y="358"/>
                  </a:cubicBezTo>
                  <a:cubicBezTo>
                    <a:pt x="1377" y="276"/>
                    <a:pt x="1332" y="233"/>
                    <a:pt x="1247" y="230"/>
                  </a:cubicBezTo>
                  <a:lnTo>
                    <a:pt x="1045" y="230"/>
                  </a:lnTo>
                  <a:lnTo>
                    <a:pt x="1045" y="678"/>
                  </a:lnTo>
                  <a:lnTo>
                    <a:pt x="1106" y="678"/>
                  </a:lnTo>
                  <a:close/>
                  <a:moveTo>
                    <a:pt x="1106" y="438"/>
                  </a:moveTo>
                  <a:lnTo>
                    <a:pt x="1106" y="282"/>
                  </a:lnTo>
                  <a:lnTo>
                    <a:pt x="1229" y="282"/>
                  </a:lnTo>
                  <a:cubicBezTo>
                    <a:pt x="1289" y="282"/>
                    <a:pt x="1318" y="307"/>
                    <a:pt x="1318" y="358"/>
                  </a:cubicBezTo>
                  <a:cubicBezTo>
                    <a:pt x="1320" y="413"/>
                    <a:pt x="1289" y="440"/>
                    <a:pt x="1227" y="438"/>
                  </a:cubicBezTo>
                  <a:lnTo>
                    <a:pt x="1106" y="4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13"/>
          <p:cNvSpPr>
            <a:spLocks/>
          </p:cNvSpPr>
          <p:nvPr/>
        </p:nvSpPr>
        <p:spPr bwMode="auto">
          <a:xfrm>
            <a:off x="5773160" y="2137489"/>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矩形 83"/>
          <p:cNvSpPr>
            <a:spLocks noChangeArrowheads="1"/>
          </p:cNvSpPr>
          <p:nvPr/>
        </p:nvSpPr>
        <p:spPr bwMode="auto">
          <a:xfrm>
            <a:off x="1288918" y="4350505"/>
            <a:ext cx="9670233" cy="2117583"/>
          </a:xfrm>
          <a:prstGeom prst="rect">
            <a:avLst/>
          </a:prstGeom>
          <a:solidFill>
            <a:srgbClr val="F2F2F2"/>
          </a:solidFill>
          <a:ln w="9525" cmpd="sng">
            <a:solidFill>
              <a:schemeClr val="accent1"/>
            </a:solidFill>
            <a:miter lim="800000"/>
            <a:headEnd/>
            <a:tailEnd/>
          </a:ln>
        </p:spPr>
        <p:txBody>
          <a:bodyPr/>
          <a:lstStyle/>
          <a:p>
            <a:endParaRPr lang="zh-CN" altLang="en-US"/>
          </a:p>
        </p:txBody>
      </p:sp>
      <p:sp>
        <p:nvSpPr>
          <p:cNvPr id="19" name="TextBox 84"/>
          <p:cNvSpPr txBox="1">
            <a:spLocks noChangeArrowheads="1"/>
          </p:cNvSpPr>
          <p:nvPr/>
        </p:nvSpPr>
        <p:spPr bwMode="auto">
          <a:xfrm>
            <a:off x="1528550" y="4517535"/>
            <a:ext cx="92470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dirty="0">
                <a:solidFill>
                  <a:srgbClr val="595959"/>
                </a:solidFill>
                <a:latin typeface="微软雅黑" pitchFamily="34" charset="-122"/>
                <a:ea typeface="微软雅黑" pitchFamily="34" charset="-122"/>
                <a:sym typeface="微软雅黑" pitchFamily="34" charset="-122"/>
              </a:rPr>
              <a:t>自主知识产权的基于</a:t>
            </a:r>
            <a:r>
              <a:rPr lang="en-US" altLang="zh-CN" dirty="0">
                <a:solidFill>
                  <a:srgbClr val="595959"/>
                </a:solidFill>
                <a:latin typeface="微软雅黑" pitchFamily="34" charset="-122"/>
                <a:ea typeface="微软雅黑" pitchFamily="34" charset="-122"/>
                <a:sym typeface="微软雅黑" pitchFamily="34" charset="-122"/>
              </a:rPr>
              <a:t>scratch</a:t>
            </a:r>
            <a:r>
              <a:rPr lang="zh-CN" altLang="en-US" dirty="0">
                <a:solidFill>
                  <a:srgbClr val="595959"/>
                </a:solidFill>
                <a:latin typeface="微软雅黑" pitchFamily="34" charset="-122"/>
                <a:ea typeface="微软雅黑" pitchFamily="34" charset="-122"/>
                <a:sym typeface="微软雅黑" pitchFamily="34" charset="-122"/>
              </a:rPr>
              <a:t>模式的便携编程</a:t>
            </a:r>
            <a:r>
              <a:rPr lang="en-US" altLang="zh-CN" dirty="0">
                <a:solidFill>
                  <a:srgbClr val="595959"/>
                </a:solidFill>
                <a:latin typeface="微软雅黑" pitchFamily="34" charset="-122"/>
                <a:ea typeface="微软雅黑" pitchFamily="34" charset="-122"/>
                <a:sym typeface="微软雅黑" pitchFamily="34" charset="-122"/>
              </a:rPr>
              <a:t>APP</a:t>
            </a:r>
            <a:r>
              <a:rPr lang="zh-CN" altLang="en-US" dirty="0">
                <a:solidFill>
                  <a:srgbClr val="595959"/>
                </a:solidFill>
                <a:latin typeface="微软雅黑" pitchFamily="34" charset="-122"/>
                <a:ea typeface="微软雅黑" pitchFamily="34" charset="-122"/>
                <a:sym typeface="微软雅黑" pitchFamily="34" charset="-122"/>
              </a:rPr>
              <a:t>，可安装在手机</a:t>
            </a:r>
            <a:r>
              <a:rPr lang="en-US" altLang="zh-CN" dirty="0">
                <a:solidFill>
                  <a:srgbClr val="595959"/>
                </a:solidFill>
                <a:latin typeface="微软雅黑" pitchFamily="34" charset="-122"/>
                <a:ea typeface="微软雅黑" pitchFamily="34" charset="-122"/>
                <a:sym typeface="微软雅黑" pitchFamily="34" charset="-122"/>
              </a:rPr>
              <a:t>/PAD</a:t>
            </a:r>
            <a:r>
              <a:rPr lang="zh-CN" altLang="en-US" dirty="0">
                <a:solidFill>
                  <a:srgbClr val="595959"/>
                </a:solidFill>
                <a:latin typeface="微软雅黑" pitchFamily="34" charset="-122"/>
                <a:ea typeface="微软雅黑" pitchFamily="34" charset="-122"/>
                <a:sym typeface="微软雅黑" pitchFamily="34" charset="-122"/>
              </a:rPr>
              <a:t>上，通过拖拽和点击即可完成软件开发，发布，交流</a:t>
            </a:r>
            <a:endParaRPr lang="en-US" altLang="zh-CN" dirty="0">
              <a:solidFill>
                <a:srgbClr val="595959"/>
              </a:solidFill>
              <a:latin typeface="微软雅黑" pitchFamily="34" charset="-122"/>
              <a:ea typeface="微软雅黑" pitchFamily="34" charset="-122"/>
              <a:sym typeface="微软雅黑" pitchFamily="34" charset="-122"/>
            </a:endParaRPr>
          </a:p>
          <a:p>
            <a:pPr algn="just"/>
            <a:endParaRPr lang="en-US" altLang="zh-CN" dirty="0">
              <a:solidFill>
                <a:srgbClr val="595959"/>
              </a:solidFill>
              <a:latin typeface="微软雅黑" pitchFamily="34" charset="-122"/>
              <a:ea typeface="微软雅黑" pitchFamily="34" charset="-122"/>
              <a:sym typeface="微软雅黑" pitchFamily="34" charset="-122"/>
            </a:endParaRPr>
          </a:p>
          <a:p>
            <a:pPr algn="just"/>
            <a:r>
              <a:rPr lang="zh-CN" altLang="en-US" dirty="0">
                <a:solidFill>
                  <a:srgbClr val="595959"/>
                </a:solidFill>
                <a:latin typeface="微软雅黑" pitchFamily="34" charset="-122"/>
                <a:ea typeface="微软雅黑" pitchFamily="34" charset="-122"/>
                <a:sym typeface="微软雅黑" pitchFamily="34" charset="-122"/>
              </a:rPr>
              <a:t>通过</a:t>
            </a:r>
            <a:r>
              <a:rPr lang="en-US" altLang="zh-CN" dirty="0">
                <a:solidFill>
                  <a:srgbClr val="595959"/>
                </a:solidFill>
                <a:latin typeface="微软雅黑" pitchFamily="34" charset="-122"/>
                <a:ea typeface="微软雅黑" pitchFamily="34" charset="-122"/>
                <a:sym typeface="微软雅黑" pitchFamily="34" charset="-122"/>
              </a:rPr>
              <a:t>PC</a:t>
            </a:r>
            <a:r>
              <a:rPr lang="zh-CN" altLang="en-US" dirty="0">
                <a:solidFill>
                  <a:srgbClr val="595959"/>
                </a:solidFill>
                <a:latin typeface="微软雅黑" pitchFamily="34" charset="-122"/>
                <a:ea typeface="微软雅黑" pitchFamily="34" charset="-122"/>
                <a:sym typeface="微软雅黑" pitchFamily="34" charset="-122"/>
              </a:rPr>
              <a:t>浏览器登陆在线教学平台，可以与老师进行在线互动，提供增值教学服务</a:t>
            </a:r>
            <a:endParaRPr lang="en-US" altLang="zh-CN" dirty="0">
              <a:solidFill>
                <a:srgbClr val="595959"/>
              </a:solidFill>
              <a:latin typeface="微软雅黑" pitchFamily="34" charset="-122"/>
              <a:ea typeface="微软雅黑" pitchFamily="34" charset="-122"/>
              <a:sym typeface="微软雅黑" pitchFamily="34" charset="-122"/>
            </a:endParaRPr>
          </a:p>
          <a:p>
            <a:pPr algn="just"/>
            <a:endParaRPr lang="en-US" altLang="zh-CN" dirty="0">
              <a:solidFill>
                <a:srgbClr val="595959"/>
              </a:solidFill>
              <a:latin typeface="微软雅黑" pitchFamily="34" charset="-122"/>
              <a:ea typeface="微软雅黑" pitchFamily="34" charset="-122"/>
              <a:sym typeface="微软雅黑" pitchFamily="34" charset="-122"/>
            </a:endParaRPr>
          </a:p>
          <a:p>
            <a:pPr algn="just"/>
            <a:r>
              <a:rPr lang="zh-CN" altLang="en-US" dirty="0">
                <a:solidFill>
                  <a:srgbClr val="595959"/>
                </a:solidFill>
                <a:latin typeface="微软雅黑" pitchFamily="34" charset="-122"/>
                <a:ea typeface="微软雅黑" pitchFamily="34" charset="-122"/>
                <a:sym typeface="微软雅黑" pitchFamily="34" charset="-122"/>
              </a:rPr>
              <a:t>所有的课程以游戏开发的形式展开，寓教于乐</a:t>
            </a:r>
          </a:p>
        </p:txBody>
      </p:sp>
      <p:sp>
        <p:nvSpPr>
          <p:cNvPr id="20" name="Freeform 12"/>
          <p:cNvSpPr>
            <a:spLocks/>
          </p:cNvSpPr>
          <p:nvPr/>
        </p:nvSpPr>
        <p:spPr bwMode="auto">
          <a:xfrm>
            <a:off x="1214305" y="42044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TextBox 23"/>
          <p:cNvSpPr txBox="1"/>
          <p:nvPr/>
        </p:nvSpPr>
        <p:spPr>
          <a:xfrm>
            <a:off x="10127292" y="2220833"/>
            <a:ext cx="166371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老师</a:t>
            </a:r>
          </a:p>
        </p:txBody>
      </p:sp>
      <p:sp>
        <p:nvSpPr>
          <p:cNvPr id="25" name="TextBox 24"/>
          <p:cNvSpPr txBox="1"/>
          <p:nvPr/>
        </p:nvSpPr>
        <p:spPr>
          <a:xfrm>
            <a:off x="258199" y="2137489"/>
            <a:ext cx="166371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学员</a:t>
            </a:r>
          </a:p>
        </p:txBody>
      </p:sp>
    </p:spTree>
    <p:extLst>
      <p:ext uri="{BB962C8B-B14F-4D97-AF65-F5344CB8AC3E}">
        <p14:creationId xmlns:p14="http://schemas.microsoft.com/office/powerpoint/2010/main" val="953285998"/>
      </p:ext>
    </p:extLst>
  </p:cSld>
  <p:clrMapOvr>
    <a:masterClrMapping/>
  </p:clrMapOvr>
  <mc:AlternateContent xmlns:mc="http://schemas.openxmlformats.org/markup-compatibility/2006" xmlns:p14="http://schemas.microsoft.com/office/powerpoint/2010/main">
    <mc:Choice Requires="p14">
      <p:transition spd="slow" p14:dur="800" advTm="9470">
        <p14:doors/>
      </p:transition>
    </mc:Choice>
    <mc:Fallback xmlns="">
      <p:transition spd="slow" advTm="9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140"/>
                            </p:stCondLst>
                            <p:childTnLst>
                              <p:par>
                                <p:cTn id="19" presetID="31"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 calcmode="lin" valueType="num">
                                      <p:cBhvr>
                                        <p:cTn id="23" dur="300" fill="hold"/>
                                        <p:tgtEl>
                                          <p:spTgt spid="11"/>
                                        </p:tgtEl>
                                        <p:attrNameLst>
                                          <p:attrName>style.rotation</p:attrName>
                                        </p:attrNameLst>
                                      </p:cBhvr>
                                      <p:tavLst>
                                        <p:tav tm="0">
                                          <p:val>
                                            <p:fltVal val="90"/>
                                          </p:val>
                                        </p:tav>
                                        <p:tav tm="100000">
                                          <p:val>
                                            <p:fltVal val="0"/>
                                          </p:val>
                                        </p:tav>
                                      </p:tavLst>
                                    </p:anim>
                                    <p:animEffect transition="in" filter="fade">
                                      <p:cBhvr>
                                        <p:cTn id="24" dur="300"/>
                                        <p:tgtEl>
                                          <p:spTgt spid="11"/>
                                        </p:tgtEl>
                                      </p:cBhvr>
                                    </p:animEffect>
                                  </p:childTnLst>
                                </p:cTn>
                              </p:par>
                            </p:childTnLst>
                          </p:cTn>
                        </p:par>
                        <p:par>
                          <p:cTn id="25" fill="hold">
                            <p:stCondLst>
                              <p:cond delay="1440"/>
                            </p:stCondLst>
                            <p:childTnLst>
                              <p:par>
                                <p:cTn id="26" presetID="53" presetClass="entr" presetSubtype="16"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42" presetClass="entr" presetSubtype="0" fill="hold" grpId="0" nodeType="withEffect">
                                  <p:stCondLst>
                                    <p:cond delay="4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2840"/>
                            </p:stCondLst>
                            <p:childTnLst>
                              <p:par>
                                <p:cTn id="37" presetID="1"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20"/>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21"/>
                                        </p:tgtEl>
                                        <p:attrNameLst>
                                          <p:attrName>ppt_x,ppt_y</p:attrName>
                                        </p:attrNameLst>
                                      </p:cBhvr>
                                      <p:rCtr x="-19748" y="-5509"/>
                                    </p:animMotion>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340"/>
                            </p:stCondLst>
                            <p:childTnLst>
                              <p:par>
                                <p:cTn id="51" presetID="22" presetClass="entr" presetSubtype="1" fill="hold" nodeType="after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Effect transition="in" filter="wipe(up)">
                                      <p:cBhvr>
                                        <p:cTn id="53" dur="500"/>
                                        <p:tgtEl>
                                          <p:spTgt spid="19">
                                            <p:txEl>
                                              <p:pRg st="0" end="0"/>
                                            </p:txEl>
                                          </p:spTgt>
                                        </p:tgtEl>
                                      </p:cBhvr>
                                    </p:animEffect>
                                  </p:childTnLst>
                                </p:cTn>
                              </p:par>
                            </p:childTnLst>
                          </p:cTn>
                        </p:par>
                        <p:par>
                          <p:cTn id="54" fill="hold">
                            <p:stCondLst>
                              <p:cond delay="3840"/>
                            </p:stCondLst>
                            <p:childTnLst>
                              <p:par>
                                <p:cTn id="55" presetID="22" presetClass="entr" presetSubtype="1" fill="hold" nodeType="afterEffect">
                                  <p:stCondLst>
                                    <p:cond delay="0"/>
                                  </p:stCondLst>
                                  <p:childTnLst>
                                    <p:set>
                                      <p:cBhvr>
                                        <p:cTn id="56" dur="1" fill="hold">
                                          <p:stCondLst>
                                            <p:cond delay="0"/>
                                          </p:stCondLst>
                                        </p:cTn>
                                        <p:tgtEl>
                                          <p:spTgt spid="19">
                                            <p:txEl>
                                              <p:pRg st="2" end="2"/>
                                            </p:txEl>
                                          </p:spTgt>
                                        </p:tgtEl>
                                        <p:attrNameLst>
                                          <p:attrName>style.visibility</p:attrName>
                                        </p:attrNameLst>
                                      </p:cBhvr>
                                      <p:to>
                                        <p:strVal val="visible"/>
                                      </p:to>
                                    </p:set>
                                    <p:animEffect transition="in" filter="wipe(up)">
                                      <p:cBhvr>
                                        <p:cTn id="57" dur="500"/>
                                        <p:tgtEl>
                                          <p:spTgt spid="19">
                                            <p:txEl>
                                              <p:pRg st="2" end="2"/>
                                            </p:txEl>
                                          </p:spTgt>
                                        </p:tgtEl>
                                      </p:cBhvr>
                                    </p:animEffect>
                                  </p:childTnLst>
                                </p:cTn>
                              </p:par>
                            </p:childTnLst>
                          </p:cTn>
                        </p:par>
                        <p:par>
                          <p:cTn id="58" fill="hold">
                            <p:stCondLst>
                              <p:cond delay="4340"/>
                            </p:stCondLst>
                            <p:childTnLst>
                              <p:par>
                                <p:cTn id="59" presetID="22" presetClass="entr" presetSubtype="1" fill="hold" nodeType="afterEffect">
                                  <p:stCondLst>
                                    <p:cond delay="0"/>
                                  </p:stCondLst>
                                  <p:childTnLst>
                                    <p:set>
                                      <p:cBhvr>
                                        <p:cTn id="60" dur="1" fill="hold">
                                          <p:stCondLst>
                                            <p:cond delay="0"/>
                                          </p:stCondLst>
                                        </p:cTn>
                                        <p:tgtEl>
                                          <p:spTgt spid="19">
                                            <p:txEl>
                                              <p:pRg st="4" end="4"/>
                                            </p:txEl>
                                          </p:spTgt>
                                        </p:tgtEl>
                                        <p:attrNameLst>
                                          <p:attrName>style.visibility</p:attrName>
                                        </p:attrNameLst>
                                      </p:cBhvr>
                                      <p:to>
                                        <p:strVal val="visible"/>
                                      </p:to>
                                    </p:set>
                                    <p:animEffect transition="in" filter="wipe(up)">
                                      <p:cBhvr>
                                        <p:cTn id="61" dur="500"/>
                                        <p:tgtEl>
                                          <p:spTgt spid="19">
                                            <p:txEl>
                                              <p:pRg st="4" end="4"/>
                                            </p:txEl>
                                          </p:spTgt>
                                        </p:tgtEl>
                                      </p:cBhvr>
                                    </p:animEffect>
                                  </p:childTnLst>
                                </p:cTn>
                              </p:par>
                              <p:par>
                                <p:cTn id="62" presetID="42" presetClass="entr" presetSubtype="0" fill="hold" grpId="0" nodeType="withEffect">
                                  <p:stCondLst>
                                    <p:cond delay="4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 grpId="0" animBg="1"/>
      <p:bldP spid="18" grpId="0" animBg="1" autoUpdateAnimBg="0"/>
      <p:bldP spid="20" grpId="0" animBg="1"/>
      <p:bldP spid="20" grpId="1" animBg="1"/>
      <p:bldP spid="21" grpId="0" animBg="1"/>
      <p:bldP spid="21" grpId="1" animBg="1"/>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3.1 </a:t>
            </a:r>
            <a:r>
              <a:rPr lang="zh-CN" altLang="en-US" sz="2800" dirty="0">
                <a:solidFill>
                  <a:schemeClr val="accent2"/>
                </a:solidFill>
                <a:latin typeface="微软雅黑"/>
                <a:ea typeface="微软雅黑"/>
              </a:rPr>
              <a:t>网络营销方案</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grpSp>
        <p:nvGrpSpPr>
          <p:cNvPr id="20" name="组合 19"/>
          <p:cNvGrpSpPr/>
          <p:nvPr/>
        </p:nvGrpSpPr>
        <p:grpSpPr>
          <a:xfrm>
            <a:off x="3241675" y="2678113"/>
            <a:ext cx="831850" cy="830262"/>
            <a:chOff x="3241675" y="2678113"/>
            <a:chExt cx="831850" cy="830262"/>
          </a:xfrm>
        </p:grpSpPr>
        <p:sp>
          <p:nvSpPr>
            <p:cNvPr id="7" name="Oval 7"/>
            <p:cNvSpPr>
              <a:spLocks noChangeArrowheads="1"/>
            </p:cNvSpPr>
            <p:nvPr/>
          </p:nvSpPr>
          <p:spPr bwMode="auto">
            <a:xfrm>
              <a:off x="3241675" y="2678113"/>
              <a:ext cx="831850" cy="8302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Oval 6"/>
          <p:cNvSpPr>
            <a:spLocks noChangeArrowheads="1"/>
          </p:cNvSpPr>
          <p:nvPr/>
        </p:nvSpPr>
        <p:spPr bwMode="auto">
          <a:xfrm>
            <a:off x="2725738" y="1484313"/>
            <a:ext cx="831850" cy="8318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p:cNvSpPr>
            <a:spLocks noChangeArrowheads="1"/>
          </p:cNvSpPr>
          <p:nvPr/>
        </p:nvSpPr>
        <p:spPr bwMode="auto">
          <a:xfrm>
            <a:off x="3241675" y="4133850"/>
            <a:ext cx="831850" cy="8318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p:cNvGrpSpPr/>
          <p:nvPr/>
        </p:nvGrpSpPr>
        <p:grpSpPr>
          <a:xfrm>
            <a:off x="2725738" y="5327650"/>
            <a:ext cx="831850" cy="830262"/>
            <a:chOff x="2725738" y="5327650"/>
            <a:chExt cx="831850" cy="830262"/>
          </a:xfrm>
        </p:grpSpPr>
        <p:sp>
          <p:nvSpPr>
            <p:cNvPr id="8" name="Oval 8"/>
            <p:cNvSpPr>
              <a:spLocks noChangeArrowheads="1"/>
            </p:cNvSpPr>
            <p:nvPr/>
          </p:nvSpPr>
          <p:spPr bwMode="auto">
            <a:xfrm>
              <a:off x="2725738" y="5327650"/>
              <a:ext cx="831850" cy="830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8"/>
            <p:cNvSpPr>
              <a:spLocks noEditPoints="1"/>
            </p:cNvSpPr>
            <p:nvPr/>
          </p:nvSpPr>
          <p:spPr bwMode="auto">
            <a:xfrm>
              <a:off x="2870200" y="5516563"/>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877888" y="2946400"/>
            <a:ext cx="1939925" cy="1939925"/>
            <a:chOff x="877888" y="2946400"/>
            <a:chExt cx="1939925" cy="1939925"/>
          </a:xfrm>
        </p:grpSpPr>
        <p:sp>
          <p:nvSpPr>
            <p:cNvPr id="5" name="Oval 5"/>
            <p:cNvSpPr>
              <a:spLocks noChangeArrowheads="1"/>
            </p:cNvSpPr>
            <p:nvPr/>
          </p:nvSpPr>
          <p:spPr bwMode="auto">
            <a:xfrm>
              <a:off x="877888" y="2946400"/>
              <a:ext cx="1939925" cy="193992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TextBox 20"/>
            <p:cNvSpPr txBox="1"/>
            <p:nvPr/>
          </p:nvSpPr>
          <p:spPr>
            <a:xfrm>
              <a:off x="1078684" y="3193087"/>
              <a:ext cx="1538332" cy="1446550"/>
            </a:xfrm>
            <a:prstGeom prst="rect">
              <a:avLst/>
            </a:prstGeom>
            <a:noFill/>
          </p:spPr>
          <p:txBody>
            <a:bodyPr wrap="square" rtlCol="0">
              <a:spAutoFit/>
            </a:bodyPr>
            <a:lstStyle/>
            <a:p>
              <a:pPr algn="ctr"/>
              <a:r>
                <a:rPr lang="zh-CN" altLang="en-US" sz="4400" b="1" dirty="0">
                  <a:solidFill>
                    <a:schemeClr val="accent2"/>
                  </a:solidFill>
                  <a:latin typeface="+mj-ea"/>
                  <a:ea typeface="+mj-ea"/>
                </a:rPr>
                <a:t>网络营销</a:t>
              </a:r>
            </a:p>
          </p:txBody>
        </p:sp>
      </p:grpSp>
      <p:sp>
        <p:nvSpPr>
          <p:cNvPr id="26" name="TextBox 25"/>
          <p:cNvSpPr txBox="1"/>
          <p:nvPr/>
        </p:nvSpPr>
        <p:spPr>
          <a:xfrm>
            <a:off x="3578101" y="1259468"/>
            <a:ext cx="1997346" cy="369332"/>
          </a:xfrm>
          <a:prstGeom prst="rect">
            <a:avLst/>
          </a:prstGeom>
          <a:noFill/>
        </p:spPr>
        <p:txBody>
          <a:bodyPr wrap="square" rtlCol="0">
            <a:spAutoFit/>
          </a:bodyPr>
          <a:lstStyle/>
          <a:p>
            <a:r>
              <a:rPr lang="zh-CN" altLang="en-US" b="1" dirty="0">
                <a:solidFill>
                  <a:schemeClr val="accent1"/>
                </a:solidFill>
                <a:latin typeface="+mj-ea"/>
                <a:ea typeface="+mj-ea"/>
              </a:rPr>
              <a:t>搜索引擎</a:t>
            </a:r>
          </a:p>
        </p:txBody>
      </p:sp>
      <p:sp>
        <p:nvSpPr>
          <p:cNvPr id="27" name="TextBox 26"/>
          <p:cNvSpPr txBox="1"/>
          <p:nvPr/>
        </p:nvSpPr>
        <p:spPr>
          <a:xfrm>
            <a:off x="3640506" y="1617819"/>
            <a:ext cx="7351814" cy="338554"/>
          </a:xfrm>
          <a:prstGeom prst="rect">
            <a:avLst/>
          </a:prstGeom>
          <a:noFill/>
        </p:spPr>
        <p:txBody>
          <a:bodyPr wrap="square" rtlCol="0">
            <a:spAutoFit/>
          </a:bodyPr>
          <a:lstStyle/>
          <a:p>
            <a:r>
              <a:rPr lang="zh-CN" altLang="en-US" sz="1600" dirty="0">
                <a:solidFill>
                  <a:schemeClr val="accent1"/>
                </a:solidFill>
                <a:latin typeface="+mn-ea"/>
                <a:ea typeface="+mn-ea"/>
              </a:rPr>
              <a:t>通过关键词竞价排名进行产品推广。</a:t>
            </a:r>
          </a:p>
        </p:txBody>
      </p:sp>
      <p:sp>
        <p:nvSpPr>
          <p:cNvPr id="28" name="TextBox 27"/>
          <p:cNvSpPr txBox="1"/>
          <p:nvPr/>
        </p:nvSpPr>
        <p:spPr>
          <a:xfrm>
            <a:off x="3578101" y="5363924"/>
            <a:ext cx="1997346" cy="369332"/>
          </a:xfrm>
          <a:prstGeom prst="rect">
            <a:avLst/>
          </a:prstGeom>
          <a:noFill/>
        </p:spPr>
        <p:txBody>
          <a:bodyPr wrap="square" rtlCol="0">
            <a:spAutoFit/>
          </a:bodyPr>
          <a:lstStyle/>
          <a:p>
            <a:r>
              <a:rPr lang="zh-CN" altLang="en-US" b="1" dirty="0">
                <a:solidFill>
                  <a:schemeClr val="accent1"/>
                </a:solidFill>
                <a:latin typeface="+mj-ea"/>
                <a:ea typeface="+mj-ea"/>
              </a:rPr>
              <a:t>论坛社区</a:t>
            </a:r>
          </a:p>
        </p:txBody>
      </p:sp>
      <p:sp>
        <p:nvSpPr>
          <p:cNvPr id="29" name="TextBox 28"/>
          <p:cNvSpPr txBox="1"/>
          <p:nvPr/>
        </p:nvSpPr>
        <p:spPr>
          <a:xfrm>
            <a:off x="3640506" y="5671204"/>
            <a:ext cx="7351814" cy="584775"/>
          </a:xfrm>
          <a:prstGeom prst="rect">
            <a:avLst/>
          </a:prstGeom>
          <a:noFill/>
        </p:spPr>
        <p:txBody>
          <a:bodyPr wrap="square" rtlCol="0">
            <a:spAutoFit/>
          </a:bodyPr>
          <a:lstStyle/>
          <a:p>
            <a:r>
              <a:rPr lang="zh-CN" altLang="en-US" sz="1600" dirty="0">
                <a:solidFill>
                  <a:schemeClr val="accent1"/>
                </a:solidFill>
                <a:latin typeface="+mn-ea"/>
                <a:ea typeface="+mn-ea"/>
              </a:rPr>
              <a:t>在知乎，简书等新媒体开设认证账号，持续输出价值导向和专业分析，获得价值认同，从而获客。</a:t>
            </a:r>
          </a:p>
        </p:txBody>
      </p:sp>
      <p:sp>
        <p:nvSpPr>
          <p:cNvPr id="30" name="TextBox 29"/>
          <p:cNvSpPr txBox="1"/>
          <p:nvPr/>
        </p:nvSpPr>
        <p:spPr>
          <a:xfrm>
            <a:off x="4083068" y="3933056"/>
            <a:ext cx="1997346" cy="369332"/>
          </a:xfrm>
          <a:prstGeom prst="rect">
            <a:avLst/>
          </a:prstGeom>
          <a:noFill/>
        </p:spPr>
        <p:txBody>
          <a:bodyPr wrap="square" rtlCol="0">
            <a:spAutoFit/>
          </a:bodyPr>
          <a:lstStyle/>
          <a:p>
            <a:r>
              <a:rPr lang="zh-CN" altLang="en-US" b="1" dirty="0">
                <a:solidFill>
                  <a:schemeClr val="accent1"/>
                </a:solidFill>
                <a:latin typeface="+mj-ea"/>
                <a:ea typeface="+mj-ea"/>
              </a:rPr>
              <a:t>资源合作推广</a:t>
            </a:r>
          </a:p>
        </p:txBody>
      </p:sp>
      <p:sp>
        <p:nvSpPr>
          <p:cNvPr id="31" name="TextBox 30"/>
          <p:cNvSpPr txBox="1"/>
          <p:nvPr/>
        </p:nvSpPr>
        <p:spPr>
          <a:xfrm>
            <a:off x="4145473" y="4240336"/>
            <a:ext cx="7351814" cy="584775"/>
          </a:xfrm>
          <a:prstGeom prst="rect">
            <a:avLst/>
          </a:prstGeom>
          <a:noFill/>
        </p:spPr>
        <p:txBody>
          <a:bodyPr wrap="square" rtlCol="0">
            <a:spAutoFit/>
          </a:bodyPr>
          <a:lstStyle/>
          <a:p>
            <a:r>
              <a:rPr lang="zh-CN" altLang="en-US" sz="1600" dirty="0">
                <a:solidFill>
                  <a:schemeClr val="accent1"/>
                </a:solidFill>
                <a:latin typeface="+mn-ea"/>
                <a:ea typeface="+mn-ea"/>
              </a:rPr>
              <a:t>通过网站交换链接、交换广告、内容合作、用户资源合作等方式，在具有类似目标网站之间实现互相推广</a:t>
            </a:r>
            <a:r>
              <a:rPr lang="en-US" altLang="zh-CN" sz="1600" dirty="0">
                <a:solidFill>
                  <a:schemeClr val="accent1"/>
                </a:solidFill>
                <a:latin typeface="+mn-ea"/>
                <a:ea typeface="+mn-ea"/>
              </a:rPr>
              <a:t>.</a:t>
            </a:r>
            <a:endParaRPr lang="zh-CN" altLang="en-US" sz="1600" dirty="0">
              <a:solidFill>
                <a:schemeClr val="accent1"/>
              </a:solidFill>
              <a:latin typeface="+mn-ea"/>
              <a:ea typeface="+mn-ea"/>
            </a:endParaRPr>
          </a:p>
        </p:txBody>
      </p:sp>
      <p:sp>
        <p:nvSpPr>
          <p:cNvPr id="32" name="TextBox 31"/>
          <p:cNvSpPr txBox="1"/>
          <p:nvPr/>
        </p:nvSpPr>
        <p:spPr>
          <a:xfrm>
            <a:off x="4083068" y="2500041"/>
            <a:ext cx="1997346" cy="369332"/>
          </a:xfrm>
          <a:prstGeom prst="rect">
            <a:avLst/>
          </a:prstGeom>
          <a:noFill/>
        </p:spPr>
        <p:txBody>
          <a:bodyPr wrap="square" rtlCol="0">
            <a:spAutoFit/>
          </a:bodyPr>
          <a:lstStyle/>
          <a:p>
            <a:r>
              <a:rPr lang="zh-CN" altLang="en-US" b="1" dirty="0">
                <a:solidFill>
                  <a:schemeClr val="accent1"/>
                </a:solidFill>
                <a:latin typeface="+mj-ea"/>
                <a:ea typeface="+mj-ea"/>
              </a:rPr>
              <a:t>微信营销</a:t>
            </a:r>
          </a:p>
        </p:txBody>
      </p:sp>
      <p:sp>
        <p:nvSpPr>
          <p:cNvPr id="33" name="TextBox 32"/>
          <p:cNvSpPr txBox="1"/>
          <p:nvPr/>
        </p:nvSpPr>
        <p:spPr>
          <a:xfrm>
            <a:off x="4145473" y="2807321"/>
            <a:ext cx="7351814" cy="584775"/>
          </a:xfrm>
          <a:prstGeom prst="rect">
            <a:avLst/>
          </a:prstGeom>
          <a:noFill/>
        </p:spPr>
        <p:txBody>
          <a:bodyPr wrap="square" rtlCol="0">
            <a:spAutoFit/>
          </a:bodyPr>
          <a:lstStyle/>
          <a:p>
            <a:r>
              <a:rPr lang="zh-CN" altLang="en-US" sz="1600" dirty="0">
                <a:solidFill>
                  <a:schemeClr val="accent1"/>
                </a:solidFill>
                <a:latin typeface="+mn-ea"/>
                <a:ea typeface="+mn-ea"/>
              </a:rPr>
              <a:t>利用微信公众号进行产品活动推广，团购，热点事件营销。通过小程序完成课程购买，续费。</a:t>
            </a:r>
          </a:p>
        </p:txBody>
      </p:sp>
      <p:sp>
        <p:nvSpPr>
          <p:cNvPr id="34" name="Freeform 6"/>
          <p:cNvSpPr>
            <a:spLocks noEditPoints="1"/>
          </p:cNvSpPr>
          <p:nvPr/>
        </p:nvSpPr>
        <p:spPr bwMode="auto">
          <a:xfrm>
            <a:off x="2916394" y="1628800"/>
            <a:ext cx="491968" cy="491968"/>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7" name="Freeform 33"/>
          <p:cNvSpPr>
            <a:spLocks/>
          </p:cNvSpPr>
          <p:nvPr/>
        </p:nvSpPr>
        <p:spPr bwMode="auto">
          <a:xfrm>
            <a:off x="3372628" y="4299547"/>
            <a:ext cx="592352" cy="249779"/>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p:nvSpPr>
        <p:spPr bwMode="auto">
          <a:xfrm>
            <a:off x="3362077" y="4404252"/>
            <a:ext cx="602903" cy="382004"/>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72400440"/>
      </p:ext>
    </p:extLst>
  </p:cSld>
  <p:clrMapOvr>
    <a:masterClrMapping/>
  </p:clrMapOvr>
  <mc:AlternateContent xmlns:mc="http://schemas.openxmlformats.org/markup-compatibility/2006" xmlns:p14="http://schemas.microsoft.com/office/powerpoint/2010/main">
    <mc:Choice Requires="p14">
      <p:transition spd="slow" p14:dur="800" advTm="6915">
        <p14:doors dir="vert"/>
      </p:transition>
    </mc:Choice>
    <mc:Fallback xmlns="">
      <p:transition spd="slow" advTm="6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Scale>
                                      <p:cBhvr>
                                        <p:cTn id="15"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4"/>
                                        </p:tgtEl>
                                        <p:attrNameLst>
                                          <p:attrName>ppt_x</p:attrName>
                                          <p:attrName>ppt_y</p:attrName>
                                        </p:attrNameLst>
                                      </p:cBhvr>
                                    </p:animMotion>
                                    <p:animEffect transition="in" filter="fade">
                                      <p:cBhvr>
                                        <p:cTn id="17" dur="1000"/>
                                        <p:tgtEl>
                                          <p:spTgt spid="24"/>
                                        </p:tgtEl>
                                      </p:cBhvr>
                                    </p:animEffect>
                                  </p:childTnLst>
                                </p:cTn>
                              </p:par>
                              <p:par>
                                <p:cTn id="18" presetID="1"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56" presetClass="path" presetSubtype="0" accel="50000" decel="50000" fill="hold" nodeType="withEffect">
                                  <p:stCondLst>
                                    <p:cond delay="0"/>
                                  </p:stCondLst>
                                  <p:childTnLst>
                                    <p:animMotion origin="layout" path="M 3.1885E-6 4.07407E-6 L -0.14818 0.12268 " pathEditMode="relative" rAng="0" ptsTypes="AA">
                                      <p:cBhvr>
                                        <p:cTn id="21" dur="500" spd="-100000" fill="hold"/>
                                        <p:tgtEl>
                                          <p:spTgt spid="20"/>
                                        </p:tgtEl>
                                        <p:attrNameLst>
                                          <p:attrName>ppt_x</p:attrName>
                                          <p:attrName>ppt_y</p:attrName>
                                        </p:attrNameLst>
                                      </p:cBhvr>
                                      <p:rCtr x="-7415" y="6134"/>
                                    </p:animMotion>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56" presetClass="path" presetSubtype="0" accel="50000" decel="50000" fill="hold" nodeType="withEffect">
                                  <p:stCondLst>
                                    <p:cond delay="0"/>
                                  </p:stCondLst>
                                  <p:childTnLst>
                                    <p:animMotion origin="layout" path="M 2.36113E-6 1.48148E-6 L -0.1059 -0.26366 " pathEditMode="relative" rAng="0" ptsTypes="AA">
                                      <p:cBhvr>
                                        <p:cTn id="25" dur="500" spd="-100000" fill="hold"/>
                                        <p:tgtEl>
                                          <p:spTgt spid="23"/>
                                        </p:tgtEl>
                                        <p:attrNameLst>
                                          <p:attrName>ppt_x</p:attrName>
                                          <p:attrName>ppt_y</p:attrName>
                                        </p:attrNameLst>
                                      </p:cBhvr>
                                      <p:rCtr x="-5295" y="-13194"/>
                                    </p:animMotion>
                                  </p:childTnLst>
                                </p:cTn>
                              </p:par>
                            </p:childTnLst>
                          </p:cTn>
                        </p:par>
                        <p:par>
                          <p:cTn id="26" fill="hold">
                            <p:stCondLst>
                              <p:cond delay="1720"/>
                            </p:stCondLst>
                            <p:childTnLst>
                              <p:par>
                                <p:cTn id="27" presetID="31"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300" fill="hold"/>
                                        <p:tgtEl>
                                          <p:spTgt spid="26"/>
                                        </p:tgtEl>
                                        <p:attrNameLst>
                                          <p:attrName>ppt_w</p:attrName>
                                        </p:attrNameLst>
                                      </p:cBhvr>
                                      <p:tavLst>
                                        <p:tav tm="0">
                                          <p:val>
                                            <p:fltVal val="0"/>
                                          </p:val>
                                        </p:tav>
                                        <p:tav tm="100000">
                                          <p:val>
                                            <p:strVal val="#ppt_w"/>
                                          </p:val>
                                        </p:tav>
                                      </p:tavLst>
                                    </p:anim>
                                    <p:anim calcmode="lin" valueType="num">
                                      <p:cBhvr>
                                        <p:cTn id="30" dur="300" fill="hold"/>
                                        <p:tgtEl>
                                          <p:spTgt spid="26"/>
                                        </p:tgtEl>
                                        <p:attrNameLst>
                                          <p:attrName>ppt_h</p:attrName>
                                        </p:attrNameLst>
                                      </p:cBhvr>
                                      <p:tavLst>
                                        <p:tav tm="0">
                                          <p:val>
                                            <p:fltVal val="0"/>
                                          </p:val>
                                        </p:tav>
                                        <p:tav tm="100000">
                                          <p:val>
                                            <p:strVal val="#ppt_h"/>
                                          </p:val>
                                        </p:tav>
                                      </p:tavLst>
                                    </p:anim>
                                    <p:anim calcmode="lin" valueType="num">
                                      <p:cBhvr>
                                        <p:cTn id="31" dur="300" fill="hold"/>
                                        <p:tgtEl>
                                          <p:spTgt spid="26"/>
                                        </p:tgtEl>
                                        <p:attrNameLst>
                                          <p:attrName>style.rotation</p:attrName>
                                        </p:attrNameLst>
                                      </p:cBhvr>
                                      <p:tavLst>
                                        <p:tav tm="0">
                                          <p:val>
                                            <p:fltVal val="90"/>
                                          </p:val>
                                        </p:tav>
                                        <p:tav tm="100000">
                                          <p:val>
                                            <p:fltVal val="0"/>
                                          </p:val>
                                        </p:tav>
                                      </p:tavLst>
                                    </p:anim>
                                    <p:animEffect transition="in" filter="fade">
                                      <p:cBhvr>
                                        <p:cTn id="32" dur="300"/>
                                        <p:tgtEl>
                                          <p:spTgt spid="26"/>
                                        </p:tgtEl>
                                      </p:cBhvr>
                                    </p:animEffect>
                                  </p:childTnLst>
                                </p:cTn>
                              </p:par>
                            </p:childTnLst>
                          </p:cTn>
                        </p:par>
                        <p:par>
                          <p:cTn id="33" fill="hold">
                            <p:stCondLst>
                              <p:cond delay="2020"/>
                            </p:stCondLst>
                            <p:childTnLst>
                              <p:par>
                                <p:cTn id="34" presetID="22" presetClass="entr" presetSubtype="1"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childTnLst>
                          </p:cTn>
                        </p:par>
                        <p:par>
                          <p:cTn id="37" fill="hold">
                            <p:stCondLst>
                              <p:cond delay="2520"/>
                            </p:stCondLst>
                            <p:childTnLst>
                              <p:par>
                                <p:cTn id="38" presetID="3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 calcmode="lin" valueType="num">
                                      <p:cBhvr>
                                        <p:cTn id="42" dur="300" fill="hold"/>
                                        <p:tgtEl>
                                          <p:spTgt spid="32"/>
                                        </p:tgtEl>
                                        <p:attrNameLst>
                                          <p:attrName>style.rotation</p:attrName>
                                        </p:attrNameLst>
                                      </p:cBhvr>
                                      <p:tavLst>
                                        <p:tav tm="0">
                                          <p:val>
                                            <p:fltVal val="90"/>
                                          </p:val>
                                        </p:tav>
                                        <p:tav tm="100000">
                                          <p:val>
                                            <p:fltVal val="0"/>
                                          </p:val>
                                        </p:tav>
                                      </p:tavLst>
                                    </p:anim>
                                    <p:animEffect transition="in" filter="fade">
                                      <p:cBhvr>
                                        <p:cTn id="43" dur="300"/>
                                        <p:tgtEl>
                                          <p:spTgt spid="32"/>
                                        </p:tgtEl>
                                      </p:cBhvr>
                                    </p:animEffect>
                                  </p:childTnLst>
                                </p:cTn>
                              </p:par>
                            </p:childTnLst>
                          </p:cTn>
                        </p:par>
                        <p:par>
                          <p:cTn id="44" fill="hold">
                            <p:stCondLst>
                              <p:cond delay="282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childTnLst>
                          </p:cTn>
                        </p:par>
                        <p:par>
                          <p:cTn id="48" fill="hold">
                            <p:stCondLst>
                              <p:cond delay="3320"/>
                            </p:stCondLst>
                            <p:childTnLst>
                              <p:par>
                                <p:cTn id="49" presetID="31"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 calcmode="lin" valueType="num">
                                      <p:cBhvr>
                                        <p:cTn id="53" dur="300" fill="hold"/>
                                        <p:tgtEl>
                                          <p:spTgt spid="30"/>
                                        </p:tgtEl>
                                        <p:attrNameLst>
                                          <p:attrName>style.rotation</p:attrName>
                                        </p:attrNameLst>
                                      </p:cBhvr>
                                      <p:tavLst>
                                        <p:tav tm="0">
                                          <p:val>
                                            <p:fltVal val="90"/>
                                          </p:val>
                                        </p:tav>
                                        <p:tav tm="100000">
                                          <p:val>
                                            <p:fltVal val="0"/>
                                          </p:val>
                                        </p:tav>
                                      </p:tavLst>
                                    </p:anim>
                                    <p:animEffect transition="in" filter="fade">
                                      <p:cBhvr>
                                        <p:cTn id="54" dur="300"/>
                                        <p:tgtEl>
                                          <p:spTgt spid="30"/>
                                        </p:tgtEl>
                                      </p:cBhvr>
                                    </p:animEffect>
                                  </p:childTnLst>
                                </p:cTn>
                              </p:par>
                            </p:childTnLst>
                          </p:cTn>
                        </p:par>
                        <p:par>
                          <p:cTn id="55" fill="hold">
                            <p:stCondLst>
                              <p:cond delay="3620"/>
                            </p:stCondLst>
                            <p:childTnLst>
                              <p:par>
                                <p:cTn id="56" presetID="22" presetClass="entr" presetSubtype="1"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up)">
                                      <p:cBhvr>
                                        <p:cTn id="58" dur="500"/>
                                        <p:tgtEl>
                                          <p:spTgt spid="31"/>
                                        </p:tgtEl>
                                      </p:cBhvr>
                                    </p:animEffect>
                                  </p:childTnLst>
                                </p:cTn>
                              </p:par>
                            </p:childTnLst>
                          </p:cTn>
                        </p:par>
                        <p:par>
                          <p:cTn id="59" fill="hold">
                            <p:stCondLst>
                              <p:cond delay="4120"/>
                            </p:stCondLst>
                            <p:childTnLst>
                              <p:par>
                                <p:cTn id="60" presetID="31" presetClass="entr" presetSubtype="0"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300" fill="hold"/>
                                        <p:tgtEl>
                                          <p:spTgt spid="28"/>
                                        </p:tgtEl>
                                        <p:attrNameLst>
                                          <p:attrName>ppt_w</p:attrName>
                                        </p:attrNameLst>
                                      </p:cBhvr>
                                      <p:tavLst>
                                        <p:tav tm="0">
                                          <p:val>
                                            <p:fltVal val="0"/>
                                          </p:val>
                                        </p:tav>
                                        <p:tav tm="100000">
                                          <p:val>
                                            <p:strVal val="#ppt_w"/>
                                          </p:val>
                                        </p:tav>
                                      </p:tavLst>
                                    </p:anim>
                                    <p:anim calcmode="lin" valueType="num">
                                      <p:cBhvr>
                                        <p:cTn id="63" dur="300" fill="hold"/>
                                        <p:tgtEl>
                                          <p:spTgt spid="28"/>
                                        </p:tgtEl>
                                        <p:attrNameLst>
                                          <p:attrName>ppt_h</p:attrName>
                                        </p:attrNameLst>
                                      </p:cBhvr>
                                      <p:tavLst>
                                        <p:tav tm="0">
                                          <p:val>
                                            <p:fltVal val="0"/>
                                          </p:val>
                                        </p:tav>
                                        <p:tav tm="100000">
                                          <p:val>
                                            <p:strVal val="#ppt_h"/>
                                          </p:val>
                                        </p:tav>
                                      </p:tavLst>
                                    </p:anim>
                                    <p:anim calcmode="lin" valueType="num">
                                      <p:cBhvr>
                                        <p:cTn id="64" dur="300" fill="hold"/>
                                        <p:tgtEl>
                                          <p:spTgt spid="28"/>
                                        </p:tgtEl>
                                        <p:attrNameLst>
                                          <p:attrName>style.rotation</p:attrName>
                                        </p:attrNameLst>
                                      </p:cBhvr>
                                      <p:tavLst>
                                        <p:tav tm="0">
                                          <p:val>
                                            <p:fltVal val="90"/>
                                          </p:val>
                                        </p:tav>
                                        <p:tav tm="100000">
                                          <p:val>
                                            <p:fltVal val="0"/>
                                          </p:val>
                                        </p:tav>
                                      </p:tavLst>
                                    </p:anim>
                                    <p:animEffect transition="in" filter="fade">
                                      <p:cBhvr>
                                        <p:cTn id="65" dur="300"/>
                                        <p:tgtEl>
                                          <p:spTgt spid="28"/>
                                        </p:tgtEl>
                                      </p:cBhvr>
                                    </p:animEffect>
                                  </p:childTnLst>
                                </p:cTn>
                              </p:par>
                            </p:childTnLst>
                          </p:cTn>
                        </p:par>
                        <p:par>
                          <p:cTn id="66" fill="hold">
                            <p:stCondLst>
                              <p:cond delay="4420"/>
                            </p:stCondLst>
                            <p:childTnLst>
                              <p:par>
                                <p:cTn id="67" presetID="22" presetClass="entr" presetSubtype="1"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1000"/>
                                        <p:tgtEl>
                                          <p:spTgt spid="34"/>
                                        </p:tgtEl>
                                      </p:cBhvr>
                                    </p:animEffect>
                                    <p:anim calcmode="lin" valueType="num">
                                      <p:cBhvr>
                                        <p:cTn id="73" dur="1000" fill="hold"/>
                                        <p:tgtEl>
                                          <p:spTgt spid="34"/>
                                        </p:tgtEl>
                                        <p:attrNameLst>
                                          <p:attrName>ppt_x</p:attrName>
                                        </p:attrNameLst>
                                      </p:cBhvr>
                                      <p:tavLst>
                                        <p:tav tm="0">
                                          <p:val>
                                            <p:strVal val="#ppt_x"/>
                                          </p:val>
                                        </p:tav>
                                        <p:tav tm="100000">
                                          <p:val>
                                            <p:strVal val="#ppt_x"/>
                                          </p:val>
                                        </p:tav>
                                      </p:tavLst>
                                    </p:anim>
                                    <p:anim calcmode="lin" valueType="num">
                                      <p:cBhvr>
                                        <p:cTn id="74" dur="1000" fill="hold"/>
                                        <p:tgtEl>
                                          <p:spTgt spid="3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1000"/>
                                        <p:tgtEl>
                                          <p:spTgt spid="37"/>
                                        </p:tgtEl>
                                      </p:cBhvr>
                                    </p:animEffect>
                                    <p:anim calcmode="lin" valueType="num">
                                      <p:cBhvr>
                                        <p:cTn id="78" dur="1000" fill="hold"/>
                                        <p:tgtEl>
                                          <p:spTgt spid="37"/>
                                        </p:tgtEl>
                                        <p:attrNameLst>
                                          <p:attrName>ppt_x</p:attrName>
                                        </p:attrNameLst>
                                      </p:cBhvr>
                                      <p:tavLst>
                                        <p:tav tm="0">
                                          <p:val>
                                            <p:strVal val="#ppt_x"/>
                                          </p:val>
                                        </p:tav>
                                        <p:tav tm="100000">
                                          <p:val>
                                            <p:strVal val="#ppt_x"/>
                                          </p:val>
                                        </p:tav>
                                      </p:tavLst>
                                    </p:anim>
                                    <p:anim calcmode="lin" valueType="num">
                                      <p:cBhvr>
                                        <p:cTn id="79" dur="1000" fill="hold"/>
                                        <p:tgtEl>
                                          <p:spTgt spid="3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p:bldP spid="27" grpId="0"/>
      <p:bldP spid="28" grpId="0"/>
      <p:bldP spid="29" grpId="0"/>
      <p:bldP spid="30" grpId="0"/>
      <p:bldP spid="31" grpId="0"/>
      <p:bldP spid="32" grpId="0"/>
      <p:bldP spid="33" grpId="0"/>
      <p:bldP spid="34"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3.4 </a:t>
            </a:r>
            <a:r>
              <a:rPr lang="zh-CN" altLang="en-US" sz="2800" dirty="0">
                <a:solidFill>
                  <a:schemeClr val="accent2"/>
                </a:solidFill>
                <a:latin typeface="微软雅黑"/>
                <a:ea typeface="微软雅黑"/>
              </a:rPr>
              <a:t>地面推广方案</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sp>
        <p:nvSpPr>
          <p:cNvPr id="5" name="Freeform 6"/>
          <p:cNvSpPr>
            <a:spLocks/>
          </p:cNvSpPr>
          <p:nvPr/>
        </p:nvSpPr>
        <p:spPr bwMode="auto">
          <a:xfrm>
            <a:off x="715963" y="2284413"/>
            <a:ext cx="2693988"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7" y="1159"/>
                  <a:pt x="3276" y="1579"/>
                  <a:pt x="3276" y="2033"/>
                </a:cubicBezTo>
                <a:cubicBezTo>
                  <a:pt x="3276" y="2486"/>
                  <a:pt x="3417" y="2907"/>
                  <a:pt x="3659" y="3252"/>
                </a:cubicBezTo>
                <a:cubicBezTo>
                  <a:pt x="3288" y="3746"/>
                  <a:pt x="2698" y="4065"/>
                  <a:pt x="2033" y="4065"/>
                </a:cubicBezTo>
                <a:cubicBezTo>
                  <a:pt x="910" y="4065"/>
                  <a:pt x="0" y="3155"/>
                  <a:pt x="0" y="2033"/>
                </a:cubicBezTo>
                <a:cubicBezTo>
                  <a:pt x="0" y="910"/>
                  <a:pt x="910" y="0"/>
                  <a:pt x="2033" y="0"/>
                </a:cubicBezTo>
                <a:close/>
              </a:path>
            </a:pathLst>
          </a:custGeom>
          <a:solidFill>
            <a:schemeClr val="tx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3201988" y="2284413"/>
            <a:ext cx="2695575" cy="2995613"/>
          </a:xfrm>
          <a:custGeom>
            <a:avLst/>
            <a:gdLst>
              <a:gd name="T0" fmla="*/ 2032 w 3659"/>
              <a:gd name="T1" fmla="*/ 0 h 4065"/>
              <a:gd name="T2" fmla="*/ 3659 w 3659"/>
              <a:gd name="T3" fmla="*/ 813 h 4065"/>
              <a:gd name="T4" fmla="*/ 3275 w 3659"/>
              <a:gd name="T5" fmla="*/ 2033 h 4065"/>
              <a:gd name="T6" fmla="*/ 3659 w 3659"/>
              <a:gd name="T7" fmla="*/ 3252 h 4065"/>
              <a:gd name="T8" fmla="*/ 2032 w 3659"/>
              <a:gd name="T9" fmla="*/ 4065 h 4065"/>
              <a:gd name="T10" fmla="*/ 0 w 3659"/>
              <a:gd name="T11" fmla="*/ 2033 h 4065"/>
              <a:gd name="T12" fmla="*/ 2032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2" y="0"/>
                </a:moveTo>
                <a:cubicBezTo>
                  <a:pt x="2697" y="0"/>
                  <a:pt x="3288" y="319"/>
                  <a:pt x="3659" y="813"/>
                </a:cubicBezTo>
                <a:cubicBezTo>
                  <a:pt x="3417" y="1159"/>
                  <a:pt x="3275" y="1579"/>
                  <a:pt x="3275" y="2033"/>
                </a:cubicBezTo>
                <a:cubicBezTo>
                  <a:pt x="3275" y="2486"/>
                  <a:pt x="3417" y="2907"/>
                  <a:pt x="3659" y="3252"/>
                </a:cubicBezTo>
                <a:cubicBezTo>
                  <a:pt x="3288" y="3746"/>
                  <a:pt x="2697" y="4065"/>
                  <a:pt x="2032" y="4065"/>
                </a:cubicBezTo>
                <a:cubicBezTo>
                  <a:pt x="910" y="4065"/>
                  <a:pt x="0" y="3155"/>
                  <a:pt x="0" y="2033"/>
                </a:cubicBezTo>
                <a:cubicBezTo>
                  <a:pt x="0" y="910"/>
                  <a:pt x="910" y="0"/>
                  <a:pt x="2032" y="0"/>
                </a:cubicBezTo>
                <a:close/>
              </a:path>
            </a:pathLst>
          </a:custGeom>
          <a:solidFill>
            <a:schemeClr val="bg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5688013" y="2284413"/>
            <a:ext cx="2695575"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8" y="1159"/>
                  <a:pt x="3276" y="1579"/>
                  <a:pt x="3276" y="2033"/>
                </a:cubicBezTo>
                <a:cubicBezTo>
                  <a:pt x="3276" y="2486"/>
                  <a:pt x="3418" y="2907"/>
                  <a:pt x="3659" y="3252"/>
                </a:cubicBezTo>
                <a:cubicBezTo>
                  <a:pt x="3288" y="3746"/>
                  <a:pt x="2698" y="4065"/>
                  <a:pt x="2033" y="4065"/>
                </a:cubicBezTo>
                <a:cubicBezTo>
                  <a:pt x="911" y="4065"/>
                  <a:pt x="0" y="3155"/>
                  <a:pt x="0" y="2033"/>
                </a:cubicBezTo>
                <a:cubicBezTo>
                  <a:pt x="0" y="910"/>
                  <a:pt x="911" y="0"/>
                  <a:pt x="2033" y="0"/>
                </a:cubicBezTo>
                <a:close/>
              </a:path>
            </a:pathLst>
          </a:custGeom>
          <a:solidFill>
            <a:schemeClr val="tx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8174038" y="2284413"/>
            <a:ext cx="2995613" cy="2995613"/>
          </a:xfrm>
          <a:prstGeom prst="ellipse">
            <a:avLst/>
          </a:prstGeom>
          <a:solidFill>
            <a:schemeClr val="accent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0"/>
          <p:cNvSpPr>
            <a:spLocks noChangeShapeType="1"/>
          </p:cNvSpPr>
          <p:nvPr/>
        </p:nvSpPr>
        <p:spPr bwMode="auto">
          <a:xfrm>
            <a:off x="111760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1"/>
          <p:cNvSpPr>
            <a:spLocks noChangeShapeType="1"/>
          </p:cNvSpPr>
          <p:nvPr/>
        </p:nvSpPr>
        <p:spPr bwMode="auto">
          <a:xfrm>
            <a:off x="360045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2"/>
          <p:cNvSpPr>
            <a:spLocks noChangeShapeType="1"/>
          </p:cNvSpPr>
          <p:nvPr/>
        </p:nvSpPr>
        <p:spPr bwMode="auto">
          <a:xfrm>
            <a:off x="6103938"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3"/>
          <p:cNvSpPr>
            <a:spLocks noChangeShapeType="1"/>
          </p:cNvSpPr>
          <p:nvPr/>
        </p:nvSpPr>
        <p:spPr bwMode="auto">
          <a:xfrm>
            <a:off x="8667750"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
          <p:cNvSpPr>
            <a:spLocks noEditPoints="1"/>
          </p:cNvSpPr>
          <p:nvPr/>
        </p:nvSpPr>
        <p:spPr bwMode="auto">
          <a:xfrm>
            <a:off x="9527032" y="2507631"/>
            <a:ext cx="433554" cy="54552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6"/>
          <p:cNvSpPr>
            <a:spLocks noEditPoints="1"/>
          </p:cNvSpPr>
          <p:nvPr/>
        </p:nvSpPr>
        <p:spPr bwMode="auto">
          <a:xfrm>
            <a:off x="4500749" y="2597876"/>
            <a:ext cx="460870" cy="455284"/>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4"/>
          <p:cNvSpPr>
            <a:spLocks noEditPoints="1"/>
          </p:cNvSpPr>
          <p:nvPr/>
        </p:nvSpPr>
        <p:spPr bwMode="auto">
          <a:xfrm>
            <a:off x="2061115" y="2625174"/>
            <a:ext cx="417011" cy="427986"/>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5"/>
          <p:cNvSpPr>
            <a:spLocks noEditPoints="1"/>
          </p:cNvSpPr>
          <p:nvPr/>
        </p:nvSpPr>
        <p:spPr bwMode="auto">
          <a:xfrm>
            <a:off x="7029730" y="2616395"/>
            <a:ext cx="403842" cy="436765"/>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1274137" y="3284984"/>
            <a:ext cx="1924896" cy="1631208"/>
            <a:chOff x="918912" y="1844824"/>
            <a:chExt cx="1924896" cy="1631208"/>
          </a:xfrm>
        </p:grpSpPr>
        <p:sp>
          <p:nvSpPr>
            <p:cNvPr id="18" name="TextBox 17"/>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日程安排</a:t>
              </a:r>
            </a:p>
          </p:txBody>
        </p:sp>
        <p:sp>
          <p:nvSpPr>
            <p:cNvPr id="19" name="TextBox 18"/>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0" name="组合 19"/>
          <p:cNvGrpSpPr/>
          <p:nvPr/>
        </p:nvGrpSpPr>
        <p:grpSpPr>
          <a:xfrm>
            <a:off x="3720454" y="3284984"/>
            <a:ext cx="1924896" cy="1631208"/>
            <a:chOff x="918912" y="1844824"/>
            <a:chExt cx="1924896" cy="1631208"/>
          </a:xfrm>
        </p:grpSpPr>
        <p:sp>
          <p:nvSpPr>
            <p:cNvPr id="21" name="TextBox 20"/>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行动策略</a:t>
              </a:r>
            </a:p>
          </p:txBody>
        </p:sp>
        <p:sp>
          <p:nvSpPr>
            <p:cNvPr id="22" name="TextBox 21"/>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3" name="组合 22"/>
          <p:cNvGrpSpPr/>
          <p:nvPr/>
        </p:nvGrpSpPr>
        <p:grpSpPr>
          <a:xfrm>
            <a:off x="6119269" y="3284984"/>
            <a:ext cx="1924896" cy="1631208"/>
            <a:chOff x="918912" y="1844824"/>
            <a:chExt cx="1924896" cy="1631208"/>
          </a:xfrm>
        </p:grpSpPr>
        <p:sp>
          <p:nvSpPr>
            <p:cNvPr id="24" name="TextBox 23"/>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后勤保障</a:t>
              </a:r>
            </a:p>
          </p:txBody>
        </p:sp>
        <p:sp>
          <p:nvSpPr>
            <p:cNvPr id="25" name="TextBox 24"/>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6" name="组合 25"/>
          <p:cNvGrpSpPr/>
          <p:nvPr/>
        </p:nvGrpSpPr>
        <p:grpSpPr>
          <a:xfrm>
            <a:off x="8731841" y="3284984"/>
            <a:ext cx="1924896" cy="1631208"/>
            <a:chOff x="918912" y="1844824"/>
            <a:chExt cx="1924896" cy="1631208"/>
          </a:xfrm>
        </p:grpSpPr>
        <p:sp>
          <p:nvSpPr>
            <p:cNvPr id="27" name="TextBox 26"/>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客户服务</a:t>
              </a:r>
            </a:p>
          </p:txBody>
        </p:sp>
        <p:sp>
          <p:nvSpPr>
            <p:cNvPr id="28" name="TextBox 27"/>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spTree>
    <p:extLst>
      <p:ext uri="{BB962C8B-B14F-4D97-AF65-F5344CB8AC3E}">
        <p14:creationId xmlns:p14="http://schemas.microsoft.com/office/powerpoint/2010/main" val="2045700964"/>
      </p:ext>
    </p:extLst>
  </p:cSld>
  <p:clrMapOvr>
    <a:masterClrMapping/>
  </p:clrMapOvr>
  <mc:AlternateContent xmlns:mc="http://schemas.openxmlformats.org/markup-compatibility/2006" xmlns:p14="http://schemas.microsoft.com/office/powerpoint/2010/main">
    <mc:Choice Requires="p14">
      <p:transition spd="slow" p14:dur="800" advTm="8109">
        <p14:doors/>
      </p:transition>
    </mc:Choice>
    <mc:Fallback xmlns="">
      <p:transition spd="slow" advTm="81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1520"/>
                            </p:stCondLst>
                            <p:childTnLst>
                              <p:par>
                                <p:cTn id="30" presetID="31"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300" fill="hold"/>
                                        <p:tgtEl>
                                          <p:spTgt spid="15"/>
                                        </p:tgtEl>
                                        <p:attrNameLst>
                                          <p:attrName>ppt_w</p:attrName>
                                        </p:attrNameLst>
                                      </p:cBhvr>
                                      <p:tavLst>
                                        <p:tav tm="0">
                                          <p:val>
                                            <p:fltVal val="0"/>
                                          </p:val>
                                        </p:tav>
                                        <p:tav tm="100000">
                                          <p:val>
                                            <p:strVal val="#ppt_w"/>
                                          </p:val>
                                        </p:tav>
                                      </p:tavLst>
                                    </p:anim>
                                    <p:anim calcmode="lin" valueType="num">
                                      <p:cBhvr>
                                        <p:cTn id="33" dur="300" fill="hold"/>
                                        <p:tgtEl>
                                          <p:spTgt spid="15"/>
                                        </p:tgtEl>
                                        <p:attrNameLst>
                                          <p:attrName>ppt_h</p:attrName>
                                        </p:attrNameLst>
                                      </p:cBhvr>
                                      <p:tavLst>
                                        <p:tav tm="0">
                                          <p:val>
                                            <p:fltVal val="0"/>
                                          </p:val>
                                        </p:tav>
                                        <p:tav tm="100000">
                                          <p:val>
                                            <p:strVal val="#ppt_h"/>
                                          </p:val>
                                        </p:tav>
                                      </p:tavLst>
                                    </p:anim>
                                    <p:anim calcmode="lin" valueType="num">
                                      <p:cBhvr>
                                        <p:cTn id="34" dur="300" fill="hold"/>
                                        <p:tgtEl>
                                          <p:spTgt spid="15"/>
                                        </p:tgtEl>
                                        <p:attrNameLst>
                                          <p:attrName>style.rotation</p:attrName>
                                        </p:attrNameLst>
                                      </p:cBhvr>
                                      <p:tavLst>
                                        <p:tav tm="0">
                                          <p:val>
                                            <p:fltVal val="90"/>
                                          </p:val>
                                        </p:tav>
                                        <p:tav tm="100000">
                                          <p:val>
                                            <p:fltVal val="0"/>
                                          </p:val>
                                        </p:tav>
                                      </p:tavLst>
                                    </p:anim>
                                    <p:animEffect transition="in" filter="fade">
                                      <p:cBhvr>
                                        <p:cTn id="35" dur="300"/>
                                        <p:tgtEl>
                                          <p:spTgt spid="15"/>
                                        </p:tgtEl>
                                      </p:cBhvr>
                                    </p:animEffect>
                                  </p:childTnLst>
                                </p:cTn>
                              </p:par>
                            </p:childTnLst>
                          </p:cTn>
                        </p:par>
                        <p:par>
                          <p:cTn id="36" fill="hold">
                            <p:stCondLst>
                              <p:cond delay="182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232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2820"/>
                            </p:stCondLst>
                            <p:childTnLst>
                              <p:par>
                                <p:cTn id="45" presetID="3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300" fill="hold"/>
                                        <p:tgtEl>
                                          <p:spTgt spid="14"/>
                                        </p:tgtEl>
                                        <p:attrNameLst>
                                          <p:attrName>ppt_w</p:attrName>
                                        </p:attrNameLst>
                                      </p:cBhvr>
                                      <p:tavLst>
                                        <p:tav tm="0">
                                          <p:val>
                                            <p:fltVal val="0"/>
                                          </p:val>
                                        </p:tav>
                                        <p:tav tm="100000">
                                          <p:val>
                                            <p:strVal val="#ppt_w"/>
                                          </p:val>
                                        </p:tav>
                                      </p:tavLst>
                                    </p:anim>
                                    <p:anim calcmode="lin" valueType="num">
                                      <p:cBhvr>
                                        <p:cTn id="48" dur="300" fill="hold"/>
                                        <p:tgtEl>
                                          <p:spTgt spid="14"/>
                                        </p:tgtEl>
                                        <p:attrNameLst>
                                          <p:attrName>ppt_h</p:attrName>
                                        </p:attrNameLst>
                                      </p:cBhvr>
                                      <p:tavLst>
                                        <p:tav tm="0">
                                          <p:val>
                                            <p:fltVal val="0"/>
                                          </p:val>
                                        </p:tav>
                                        <p:tav tm="100000">
                                          <p:val>
                                            <p:strVal val="#ppt_h"/>
                                          </p:val>
                                        </p:tav>
                                      </p:tavLst>
                                    </p:anim>
                                    <p:anim calcmode="lin" valueType="num">
                                      <p:cBhvr>
                                        <p:cTn id="49" dur="300" fill="hold"/>
                                        <p:tgtEl>
                                          <p:spTgt spid="14"/>
                                        </p:tgtEl>
                                        <p:attrNameLst>
                                          <p:attrName>style.rotation</p:attrName>
                                        </p:attrNameLst>
                                      </p:cBhvr>
                                      <p:tavLst>
                                        <p:tav tm="0">
                                          <p:val>
                                            <p:fltVal val="90"/>
                                          </p:val>
                                        </p:tav>
                                        <p:tav tm="100000">
                                          <p:val>
                                            <p:fltVal val="0"/>
                                          </p:val>
                                        </p:tav>
                                      </p:tavLst>
                                    </p:anim>
                                    <p:animEffect transition="in" filter="fade">
                                      <p:cBhvr>
                                        <p:cTn id="50" dur="300"/>
                                        <p:tgtEl>
                                          <p:spTgt spid="14"/>
                                        </p:tgtEl>
                                      </p:cBhvr>
                                    </p:animEffect>
                                  </p:childTnLst>
                                </p:cTn>
                              </p:par>
                            </p:childTnLst>
                          </p:cTn>
                        </p:par>
                        <p:par>
                          <p:cTn id="51" fill="hold">
                            <p:stCondLst>
                              <p:cond delay="3120"/>
                            </p:stCondLst>
                            <p:childTnLst>
                              <p:par>
                                <p:cTn id="52" presetID="22" presetClass="entr" presetSubtype="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3620"/>
                            </p:stCondLst>
                            <p:childTnLst>
                              <p:par>
                                <p:cTn id="56" presetID="22" presetClass="entr" presetSubtype="1"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up)">
                                      <p:cBhvr>
                                        <p:cTn id="58" dur="500"/>
                                        <p:tgtEl>
                                          <p:spTgt spid="20"/>
                                        </p:tgtEl>
                                      </p:cBhvr>
                                    </p:animEffect>
                                  </p:childTnLst>
                                </p:cTn>
                              </p:par>
                            </p:childTnLst>
                          </p:cTn>
                        </p:par>
                        <p:par>
                          <p:cTn id="59" fill="hold">
                            <p:stCondLst>
                              <p:cond delay="4120"/>
                            </p:stCondLst>
                            <p:childTnLst>
                              <p:par>
                                <p:cTn id="60" presetID="31"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300" fill="hold"/>
                                        <p:tgtEl>
                                          <p:spTgt spid="16"/>
                                        </p:tgtEl>
                                        <p:attrNameLst>
                                          <p:attrName>ppt_w</p:attrName>
                                        </p:attrNameLst>
                                      </p:cBhvr>
                                      <p:tavLst>
                                        <p:tav tm="0">
                                          <p:val>
                                            <p:fltVal val="0"/>
                                          </p:val>
                                        </p:tav>
                                        <p:tav tm="100000">
                                          <p:val>
                                            <p:strVal val="#ppt_w"/>
                                          </p:val>
                                        </p:tav>
                                      </p:tavLst>
                                    </p:anim>
                                    <p:anim calcmode="lin" valueType="num">
                                      <p:cBhvr>
                                        <p:cTn id="63" dur="300" fill="hold"/>
                                        <p:tgtEl>
                                          <p:spTgt spid="16"/>
                                        </p:tgtEl>
                                        <p:attrNameLst>
                                          <p:attrName>ppt_h</p:attrName>
                                        </p:attrNameLst>
                                      </p:cBhvr>
                                      <p:tavLst>
                                        <p:tav tm="0">
                                          <p:val>
                                            <p:fltVal val="0"/>
                                          </p:val>
                                        </p:tav>
                                        <p:tav tm="100000">
                                          <p:val>
                                            <p:strVal val="#ppt_h"/>
                                          </p:val>
                                        </p:tav>
                                      </p:tavLst>
                                    </p:anim>
                                    <p:anim calcmode="lin" valueType="num">
                                      <p:cBhvr>
                                        <p:cTn id="64" dur="300" fill="hold"/>
                                        <p:tgtEl>
                                          <p:spTgt spid="16"/>
                                        </p:tgtEl>
                                        <p:attrNameLst>
                                          <p:attrName>style.rotation</p:attrName>
                                        </p:attrNameLst>
                                      </p:cBhvr>
                                      <p:tavLst>
                                        <p:tav tm="0">
                                          <p:val>
                                            <p:fltVal val="90"/>
                                          </p:val>
                                        </p:tav>
                                        <p:tav tm="100000">
                                          <p:val>
                                            <p:fltVal val="0"/>
                                          </p:val>
                                        </p:tav>
                                      </p:tavLst>
                                    </p:anim>
                                    <p:animEffect transition="in" filter="fade">
                                      <p:cBhvr>
                                        <p:cTn id="65" dur="300"/>
                                        <p:tgtEl>
                                          <p:spTgt spid="16"/>
                                        </p:tgtEl>
                                      </p:cBhvr>
                                    </p:animEffect>
                                  </p:childTnLst>
                                </p:cTn>
                              </p:par>
                            </p:childTnLst>
                          </p:cTn>
                        </p:par>
                        <p:par>
                          <p:cTn id="66" fill="hold">
                            <p:stCondLst>
                              <p:cond delay="4420"/>
                            </p:stCondLst>
                            <p:childTnLst>
                              <p:par>
                                <p:cTn id="67" presetID="2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4920"/>
                            </p:stCondLst>
                            <p:childTnLst>
                              <p:par>
                                <p:cTn id="71" presetID="22" presetClass="entr" presetSubtype="1"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par>
                          <p:cTn id="74" fill="hold">
                            <p:stCondLst>
                              <p:cond delay="5420"/>
                            </p:stCondLst>
                            <p:childTnLst>
                              <p:par>
                                <p:cTn id="75" presetID="31" presetClass="entr" presetSubtype="0"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300" fill="hold"/>
                                        <p:tgtEl>
                                          <p:spTgt spid="13"/>
                                        </p:tgtEl>
                                        <p:attrNameLst>
                                          <p:attrName>ppt_w</p:attrName>
                                        </p:attrNameLst>
                                      </p:cBhvr>
                                      <p:tavLst>
                                        <p:tav tm="0">
                                          <p:val>
                                            <p:fltVal val="0"/>
                                          </p:val>
                                        </p:tav>
                                        <p:tav tm="100000">
                                          <p:val>
                                            <p:strVal val="#ppt_w"/>
                                          </p:val>
                                        </p:tav>
                                      </p:tavLst>
                                    </p:anim>
                                    <p:anim calcmode="lin" valueType="num">
                                      <p:cBhvr>
                                        <p:cTn id="78" dur="300" fill="hold"/>
                                        <p:tgtEl>
                                          <p:spTgt spid="13"/>
                                        </p:tgtEl>
                                        <p:attrNameLst>
                                          <p:attrName>ppt_h</p:attrName>
                                        </p:attrNameLst>
                                      </p:cBhvr>
                                      <p:tavLst>
                                        <p:tav tm="0">
                                          <p:val>
                                            <p:fltVal val="0"/>
                                          </p:val>
                                        </p:tav>
                                        <p:tav tm="100000">
                                          <p:val>
                                            <p:strVal val="#ppt_h"/>
                                          </p:val>
                                        </p:tav>
                                      </p:tavLst>
                                    </p:anim>
                                    <p:anim calcmode="lin" valueType="num">
                                      <p:cBhvr>
                                        <p:cTn id="79" dur="300" fill="hold"/>
                                        <p:tgtEl>
                                          <p:spTgt spid="13"/>
                                        </p:tgtEl>
                                        <p:attrNameLst>
                                          <p:attrName>style.rotation</p:attrName>
                                        </p:attrNameLst>
                                      </p:cBhvr>
                                      <p:tavLst>
                                        <p:tav tm="0">
                                          <p:val>
                                            <p:fltVal val="90"/>
                                          </p:val>
                                        </p:tav>
                                        <p:tav tm="100000">
                                          <p:val>
                                            <p:fltVal val="0"/>
                                          </p:val>
                                        </p:tav>
                                      </p:tavLst>
                                    </p:anim>
                                    <p:animEffect transition="in" filter="fade">
                                      <p:cBhvr>
                                        <p:cTn id="80" dur="300"/>
                                        <p:tgtEl>
                                          <p:spTgt spid="13"/>
                                        </p:tgtEl>
                                      </p:cBhvr>
                                    </p:animEffect>
                                  </p:childTnLst>
                                </p:cTn>
                              </p:par>
                            </p:childTnLst>
                          </p:cTn>
                        </p:par>
                        <p:par>
                          <p:cTn id="81" fill="hold">
                            <p:stCondLst>
                              <p:cond delay="5720"/>
                            </p:stCondLst>
                            <p:childTnLst>
                              <p:par>
                                <p:cTn id="82" presetID="22" presetClass="entr" presetSubtype="8"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left)">
                                      <p:cBhvr>
                                        <p:cTn id="84" dur="500"/>
                                        <p:tgtEl>
                                          <p:spTgt spid="12"/>
                                        </p:tgtEl>
                                      </p:cBhvr>
                                    </p:animEffect>
                                  </p:childTnLst>
                                </p:cTn>
                              </p:par>
                            </p:childTnLst>
                          </p:cTn>
                        </p:par>
                        <p:par>
                          <p:cTn id="85" fill="hold">
                            <p:stCondLst>
                              <p:cond delay="6220"/>
                            </p:stCondLst>
                            <p:childTnLst>
                              <p:par>
                                <p:cTn id="86" presetID="22" presetClass="entr" presetSubtype="1"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a:off x="0" y="6741368"/>
            <a:ext cx="12196763" cy="116632"/>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2" name="Rectangle 5"/>
          <p:cNvSpPr>
            <a:spLocks noChangeArrowheads="1"/>
          </p:cNvSpPr>
          <p:nvPr/>
        </p:nvSpPr>
        <p:spPr bwMode="auto">
          <a:xfrm>
            <a:off x="0" y="257318"/>
            <a:ext cx="695325" cy="8334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charset="0"/>
              <a:buNone/>
            </a:pPr>
            <a:endParaRPr lang="zh-CN" altLang="en-US"/>
          </a:p>
        </p:txBody>
      </p:sp>
      <p:sp>
        <p:nvSpPr>
          <p:cNvPr id="113" name="Freeform 6"/>
          <p:cNvSpPr>
            <a:spLocks/>
          </p:cNvSpPr>
          <p:nvPr/>
        </p:nvSpPr>
        <p:spPr bwMode="auto">
          <a:xfrm>
            <a:off x="141288" y="376380"/>
            <a:ext cx="530225" cy="668338"/>
          </a:xfrm>
          <a:custGeom>
            <a:avLst/>
            <a:gdLst>
              <a:gd name="T0" fmla="*/ 510720 w 1173"/>
              <a:gd name="T1" fmla="*/ 242556 h 1472"/>
              <a:gd name="T2" fmla="*/ 494464 w 1173"/>
              <a:gd name="T3" fmla="*/ 21309 h 1472"/>
              <a:gd name="T4" fmla="*/ 481820 w 1173"/>
              <a:gd name="T5" fmla="*/ 24482 h 1472"/>
              <a:gd name="T6" fmla="*/ 452920 w 1173"/>
              <a:gd name="T7" fmla="*/ 30830 h 1472"/>
              <a:gd name="T8" fmla="*/ 414988 w 1173"/>
              <a:gd name="T9" fmla="*/ 24482 h 1472"/>
              <a:gd name="T10" fmla="*/ 284035 w 1173"/>
              <a:gd name="T11" fmla="*/ 2267 h 1472"/>
              <a:gd name="T12" fmla="*/ 0 w 1173"/>
              <a:gd name="T13" fmla="*/ 348193 h 1472"/>
              <a:gd name="T14" fmla="*/ 290356 w 1173"/>
              <a:gd name="T15" fmla="*/ 665102 h 1472"/>
              <a:gd name="T16" fmla="*/ 529686 w 1173"/>
              <a:gd name="T17" fmla="*/ 492366 h 1472"/>
              <a:gd name="T18" fmla="*/ 491303 w 1173"/>
              <a:gd name="T19" fmla="*/ 469697 h 1472"/>
              <a:gd name="T20" fmla="*/ 312483 w 1173"/>
              <a:gd name="T21" fmla="*/ 620671 h 1472"/>
              <a:gd name="T22" fmla="*/ 130954 w 1173"/>
              <a:gd name="T23" fmla="*/ 328697 h 1472"/>
              <a:gd name="T24" fmla="*/ 290356 w 1173"/>
              <a:gd name="T25" fmla="*/ 47151 h 1472"/>
              <a:gd name="T26" fmla="*/ 472337 w 1173"/>
              <a:gd name="T27" fmla="*/ 258424 h 1472"/>
              <a:gd name="T28" fmla="*/ 510720 w 1173"/>
              <a:gd name="T29" fmla="*/ 242556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7"/>
          <p:cNvSpPr>
            <a:spLocks noEditPoints="1"/>
          </p:cNvSpPr>
          <p:nvPr/>
        </p:nvSpPr>
        <p:spPr bwMode="auto">
          <a:xfrm>
            <a:off x="755650" y="852630"/>
            <a:ext cx="990600" cy="201613"/>
          </a:xfrm>
          <a:custGeom>
            <a:avLst/>
            <a:gdLst>
              <a:gd name="T0" fmla="*/ 22141 w 2195"/>
              <a:gd name="T1" fmla="*/ 126007 h 445"/>
              <a:gd name="T2" fmla="*/ 113870 w 2195"/>
              <a:gd name="T3" fmla="*/ 125101 h 445"/>
              <a:gd name="T4" fmla="*/ 68684 w 2195"/>
              <a:gd name="T5" fmla="*/ 200795 h 445"/>
              <a:gd name="T6" fmla="*/ 70491 w 2195"/>
              <a:gd name="T7" fmla="*/ 47593 h 445"/>
              <a:gd name="T8" fmla="*/ 68684 w 2195"/>
              <a:gd name="T9" fmla="*/ 200795 h 445"/>
              <a:gd name="T10" fmla="*/ 300490 w 2195"/>
              <a:gd name="T11" fmla="*/ 196716 h 445"/>
              <a:gd name="T12" fmla="*/ 279253 w 2195"/>
              <a:gd name="T13" fmla="*/ 106064 h 445"/>
              <a:gd name="T14" fmla="*/ 201532 w 2195"/>
              <a:gd name="T15" fmla="*/ 106970 h 445"/>
              <a:gd name="T16" fmla="*/ 180746 w 2195"/>
              <a:gd name="T17" fmla="*/ 197623 h 445"/>
              <a:gd name="T18" fmla="*/ 201532 w 2195"/>
              <a:gd name="T19" fmla="*/ 50312 h 445"/>
              <a:gd name="T20" fmla="*/ 249881 w 2195"/>
              <a:gd name="T21" fmla="*/ 46233 h 445"/>
              <a:gd name="T22" fmla="*/ 405323 w 2195"/>
              <a:gd name="T23" fmla="*/ 184478 h 445"/>
              <a:gd name="T24" fmla="*/ 387248 w 2195"/>
              <a:gd name="T25" fmla="*/ 199889 h 445"/>
              <a:gd name="T26" fmla="*/ 356973 w 2195"/>
              <a:gd name="T27" fmla="*/ 68443 h 445"/>
              <a:gd name="T28" fmla="*/ 336640 w 2195"/>
              <a:gd name="T29" fmla="*/ 50312 h 445"/>
              <a:gd name="T30" fmla="*/ 356973 w 2195"/>
              <a:gd name="T31" fmla="*/ 10878 h 445"/>
              <a:gd name="T32" fmla="*/ 378211 w 2195"/>
              <a:gd name="T33" fmla="*/ 50312 h 445"/>
              <a:gd name="T34" fmla="*/ 405323 w 2195"/>
              <a:gd name="T35" fmla="*/ 68443 h 445"/>
              <a:gd name="T36" fmla="*/ 378211 w 2195"/>
              <a:gd name="T37" fmla="*/ 167707 h 445"/>
              <a:gd name="T38" fmla="*/ 405323 w 2195"/>
              <a:gd name="T39" fmla="*/ 184478 h 445"/>
              <a:gd name="T40" fmla="*/ 548564 w 2195"/>
              <a:gd name="T41" fmla="*/ 112862 h 445"/>
              <a:gd name="T42" fmla="*/ 460902 w 2195"/>
              <a:gd name="T43" fmla="*/ 112862 h 445"/>
              <a:gd name="T44" fmla="*/ 570706 w 2195"/>
              <a:gd name="T45" fmla="*/ 157282 h 445"/>
              <a:gd name="T46" fmla="*/ 436502 w 2195"/>
              <a:gd name="T47" fmla="*/ 126007 h 445"/>
              <a:gd name="T48" fmla="*/ 571609 w 2195"/>
              <a:gd name="T49" fmla="*/ 126007 h 445"/>
              <a:gd name="T50" fmla="*/ 459999 w 2195"/>
              <a:gd name="T51" fmla="*/ 130993 h 445"/>
              <a:gd name="T52" fmla="*/ 548564 w 2195"/>
              <a:gd name="T53" fmla="*/ 151390 h 445"/>
              <a:gd name="T54" fmla="*/ 734733 w 2195"/>
              <a:gd name="T55" fmla="*/ 196716 h 445"/>
              <a:gd name="T56" fmla="*/ 713947 w 2195"/>
              <a:gd name="T57" fmla="*/ 106064 h 445"/>
              <a:gd name="T58" fmla="*/ 636226 w 2195"/>
              <a:gd name="T59" fmla="*/ 106970 h 445"/>
              <a:gd name="T60" fmla="*/ 614988 w 2195"/>
              <a:gd name="T61" fmla="*/ 197623 h 445"/>
              <a:gd name="T62" fmla="*/ 636226 w 2195"/>
              <a:gd name="T63" fmla="*/ 50312 h 445"/>
              <a:gd name="T64" fmla="*/ 684576 w 2195"/>
              <a:gd name="T65" fmla="*/ 46233 h 445"/>
              <a:gd name="T66" fmla="*/ 840017 w 2195"/>
              <a:gd name="T67" fmla="*/ 184478 h 445"/>
              <a:gd name="T68" fmla="*/ 821491 w 2195"/>
              <a:gd name="T69" fmla="*/ 199889 h 445"/>
              <a:gd name="T70" fmla="*/ 791668 w 2195"/>
              <a:gd name="T71" fmla="*/ 68443 h 445"/>
              <a:gd name="T72" fmla="*/ 771334 w 2195"/>
              <a:gd name="T73" fmla="*/ 50312 h 445"/>
              <a:gd name="T74" fmla="*/ 791668 w 2195"/>
              <a:gd name="T75" fmla="*/ 10878 h 445"/>
              <a:gd name="T76" fmla="*/ 812454 w 2195"/>
              <a:gd name="T77" fmla="*/ 50312 h 445"/>
              <a:gd name="T78" fmla="*/ 840017 w 2195"/>
              <a:gd name="T79" fmla="*/ 68443 h 445"/>
              <a:gd name="T80" fmla="*/ 812454 w 2195"/>
              <a:gd name="T81" fmla="*/ 167707 h 445"/>
              <a:gd name="T82" fmla="*/ 840017 w 2195"/>
              <a:gd name="T83" fmla="*/ 184478 h 445"/>
              <a:gd name="T84" fmla="*/ 985066 w 2195"/>
              <a:gd name="T85" fmla="*/ 85667 h 445"/>
              <a:gd name="T86" fmla="*/ 875263 w 2195"/>
              <a:gd name="T87" fmla="*/ 87933 h 445"/>
              <a:gd name="T88" fmla="*/ 968799 w 2195"/>
              <a:gd name="T89" fmla="*/ 159549 h 445"/>
              <a:gd name="T90" fmla="*/ 890174 w 2195"/>
              <a:gd name="T91" fmla="*/ 151390 h 445"/>
              <a:gd name="T92" fmla="*/ 931746 w 2195"/>
              <a:gd name="T93" fmla="*/ 200795 h 445"/>
              <a:gd name="T94" fmla="*/ 937620 w 2195"/>
              <a:gd name="T95" fmla="*/ 114222 h 445"/>
              <a:gd name="T96" fmla="*/ 929487 w 2195"/>
              <a:gd name="T97" fmla="*/ 65723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8"/>
          <p:cNvSpPr>
            <a:spLocks noEditPoints="1"/>
          </p:cNvSpPr>
          <p:nvPr/>
        </p:nvSpPr>
        <p:spPr bwMode="auto">
          <a:xfrm>
            <a:off x="793750" y="271605"/>
            <a:ext cx="952500" cy="447675"/>
          </a:xfrm>
          <a:custGeom>
            <a:avLst/>
            <a:gdLst>
              <a:gd name="T0" fmla="*/ 345008 w 2109"/>
              <a:gd name="T1" fmla="*/ 0 h 986"/>
              <a:gd name="T2" fmla="*/ 305269 w 2109"/>
              <a:gd name="T3" fmla="*/ 447253 h 986"/>
              <a:gd name="T4" fmla="*/ 37933 w 2109"/>
              <a:gd name="T5" fmla="*/ 409150 h 986"/>
              <a:gd name="T6" fmla="*/ 0 w 2109"/>
              <a:gd name="T7" fmla="*/ 447253 h 986"/>
              <a:gd name="T8" fmla="*/ 37933 w 2109"/>
              <a:gd name="T9" fmla="*/ 36288 h 986"/>
              <a:gd name="T10" fmla="*/ 305269 w 2109"/>
              <a:gd name="T11" fmla="*/ 126555 h 986"/>
              <a:gd name="T12" fmla="*/ 37933 w 2109"/>
              <a:gd name="T13" fmla="*/ 36288 h 986"/>
              <a:gd name="T14" fmla="*/ 37933 w 2109"/>
              <a:gd name="T15" fmla="*/ 376944 h 986"/>
              <a:gd name="T16" fmla="*/ 305269 w 2109"/>
              <a:gd name="T17" fmla="*/ 284863 h 986"/>
              <a:gd name="T18" fmla="*/ 37933 w 2109"/>
              <a:gd name="T19" fmla="*/ 160576 h 986"/>
              <a:gd name="T20" fmla="*/ 305269 w 2109"/>
              <a:gd name="T21" fmla="*/ 252657 h 986"/>
              <a:gd name="T22" fmla="*/ 37933 w 2109"/>
              <a:gd name="T23" fmla="*/ 160576 h 986"/>
              <a:gd name="T24" fmla="*/ 912645 w 2109"/>
              <a:gd name="T25" fmla="*/ 250843 h 986"/>
              <a:gd name="T26" fmla="*/ 808781 w 2109"/>
              <a:gd name="T27" fmla="*/ 314801 h 986"/>
              <a:gd name="T28" fmla="*/ 926644 w 2109"/>
              <a:gd name="T29" fmla="*/ 415047 h 986"/>
              <a:gd name="T30" fmla="*/ 731109 w 2109"/>
              <a:gd name="T31" fmla="*/ 371048 h 986"/>
              <a:gd name="T32" fmla="*/ 605118 w 2109"/>
              <a:gd name="T33" fmla="*/ 441356 h 986"/>
              <a:gd name="T34" fmla="*/ 658856 w 2109"/>
              <a:gd name="T35" fmla="*/ 403253 h 986"/>
              <a:gd name="T36" fmla="*/ 694983 w 2109"/>
              <a:gd name="T37" fmla="*/ 202761 h 986"/>
              <a:gd name="T38" fmla="*/ 477321 w 2109"/>
              <a:gd name="T39" fmla="*/ 170555 h 986"/>
              <a:gd name="T40" fmla="*/ 834973 w 2109"/>
              <a:gd name="T41" fmla="*/ 118391 h 986"/>
              <a:gd name="T42" fmla="*/ 537381 w 2109"/>
              <a:gd name="T43" fmla="*/ 86185 h 986"/>
              <a:gd name="T44" fmla="*/ 834973 w 2109"/>
              <a:gd name="T45" fmla="*/ 34020 h 986"/>
              <a:gd name="T46" fmla="*/ 529253 w 2109"/>
              <a:gd name="T47" fmla="*/ 2268 h 986"/>
              <a:gd name="T48" fmla="*/ 872454 w 2109"/>
              <a:gd name="T49" fmla="*/ 170555 h 986"/>
              <a:gd name="T50" fmla="*/ 948771 w 2109"/>
              <a:gd name="T51" fmla="*/ 202761 h 986"/>
              <a:gd name="T52" fmla="*/ 731109 w 2109"/>
              <a:gd name="T53" fmla="*/ 218637 h 986"/>
              <a:gd name="T54" fmla="*/ 886453 w 2109"/>
              <a:gd name="T55" fmla="*/ 218637 h 986"/>
              <a:gd name="T56" fmla="*/ 675113 w 2109"/>
              <a:gd name="T57" fmla="*/ 293028 h 986"/>
              <a:gd name="T58" fmla="*/ 485449 w 2109"/>
              <a:gd name="T59" fmla="*/ 403253 h 986"/>
              <a:gd name="T60" fmla="*/ 537381 w 2109"/>
              <a:gd name="T61" fmla="*/ 214554 h 986"/>
              <a:gd name="T62" fmla="*/ 631310 w 2109"/>
              <a:gd name="T63" fmla="*/ 276698 h 986"/>
              <a:gd name="T64" fmla="*/ 549122 w 2109"/>
              <a:gd name="T65" fmla="*/ 266719 h 986"/>
              <a:gd name="T66" fmla="*/ 537381 w 2109"/>
              <a:gd name="T67" fmla="*/ 214554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组合 15"/>
          <p:cNvGrpSpPr/>
          <p:nvPr/>
        </p:nvGrpSpPr>
        <p:grpSpPr>
          <a:xfrm>
            <a:off x="1083511" y="2205038"/>
            <a:ext cx="1304925" cy="1527175"/>
            <a:chOff x="914400" y="2205038"/>
            <a:chExt cx="1304925" cy="1527175"/>
          </a:xfrm>
        </p:grpSpPr>
        <p:sp>
          <p:nvSpPr>
            <p:cNvPr id="6" name="Freeform 5"/>
            <p:cNvSpPr>
              <a:spLocks/>
            </p:cNvSpPr>
            <p:nvPr/>
          </p:nvSpPr>
          <p:spPr bwMode="auto">
            <a:xfrm>
              <a:off x="914400"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noEditPoints="1"/>
            </p:cNvSpPr>
            <p:nvPr/>
          </p:nvSpPr>
          <p:spPr bwMode="auto">
            <a:xfrm>
              <a:off x="1106488" y="2343151"/>
              <a:ext cx="898525" cy="866775"/>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3288945" y="2205038"/>
            <a:ext cx="1304925" cy="1527175"/>
            <a:chOff x="3260725" y="2205038"/>
            <a:chExt cx="1304925" cy="1527175"/>
          </a:xfrm>
        </p:grpSpPr>
        <p:sp>
          <p:nvSpPr>
            <p:cNvPr id="7" name="Freeform 6"/>
            <p:cNvSpPr>
              <a:spLocks/>
            </p:cNvSpPr>
            <p:nvPr/>
          </p:nvSpPr>
          <p:spPr bwMode="auto">
            <a:xfrm>
              <a:off x="3260725"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1" y="0"/>
                    <a:pt x="8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3497263" y="2524126"/>
              <a:ext cx="839788" cy="663575"/>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5494379" y="2205038"/>
            <a:ext cx="1306513" cy="1527175"/>
            <a:chOff x="5446713" y="2205038"/>
            <a:chExt cx="1306513" cy="1527175"/>
          </a:xfrm>
        </p:grpSpPr>
        <p:sp>
          <p:nvSpPr>
            <p:cNvPr id="8" name="Freeform 7"/>
            <p:cNvSpPr>
              <a:spLocks/>
            </p:cNvSpPr>
            <p:nvPr/>
          </p:nvSpPr>
          <p:spPr bwMode="auto">
            <a:xfrm>
              <a:off x="5446713"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noEditPoints="1"/>
            </p:cNvSpPr>
            <p:nvPr/>
          </p:nvSpPr>
          <p:spPr bwMode="auto">
            <a:xfrm>
              <a:off x="5727700" y="2484438"/>
              <a:ext cx="754063" cy="750888"/>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7701401" y="2205038"/>
            <a:ext cx="1306513" cy="1527175"/>
            <a:chOff x="7793038" y="2205038"/>
            <a:chExt cx="1306513" cy="1527175"/>
          </a:xfrm>
        </p:grpSpPr>
        <p:sp>
          <p:nvSpPr>
            <p:cNvPr id="9" name="Freeform 8"/>
            <p:cNvSpPr>
              <a:spLocks/>
            </p:cNvSpPr>
            <p:nvPr/>
          </p:nvSpPr>
          <p:spPr bwMode="auto">
            <a:xfrm>
              <a:off x="7793038"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0" y="0"/>
                    <a:pt x="827"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noEditPoints="1"/>
            </p:cNvSpPr>
            <p:nvPr/>
          </p:nvSpPr>
          <p:spPr bwMode="auto">
            <a:xfrm>
              <a:off x="8065047" y="2423672"/>
              <a:ext cx="819646" cy="881946"/>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9908424" y="2205038"/>
            <a:ext cx="1304925" cy="1527175"/>
            <a:chOff x="10109201" y="2205038"/>
            <a:chExt cx="1304925" cy="1527175"/>
          </a:xfrm>
        </p:grpSpPr>
        <p:sp>
          <p:nvSpPr>
            <p:cNvPr id="10" name="Freeform 9"/>
            <p:cNvSpPr>
              <a:spLocks/>
            </p:cNvSpPr>
            <p:nvPr/>
          </p:nvSpPr>
          <p:spPr bwMode="auto">
            <a:xfrm>
              <a:off x="10109201"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noEditPoints="1"/>
            </p:cNvSpPr>
            <p:nvPr/>
          </p:nvSpPr>
          <p:spPr bwMode="auto">
            <a:xfrm>
              <a:off x="10391776" y="2454276"/>
              <a:ext cx="814388" cy="768350"/>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54"/>
          <p:cNvSpPr txBox="1"/>
          <p:nvPr/>
        </p:nvSpPr>
        <p:spPr>
          <a:xfrm>
            <a:off x="406400" y="3751903"/>
            <a:ext cx="26591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愿景</a:t>
            </a:r>
            <a:r>
              <a:rPr lang="en-US" altLang="zh-CN" sz="2800" b="1" dirty="0">
                <a:solidFill>
                  <a:schemeClr val="accent1"/>
                </a:solidFill>
                <a:latin typeface="微软雅黑"/>
                <a:ea typeface="微软雅黑"/>
              </a:rPr>
              <a:t>/</a:t>
            </a:r>
            <a:r>
              <a:rPr lang="zh-CN" altLang="en-US" sz="2800" b="1" dirty="0">
                <a:solidFill>
                  <a:schemeClr val="accent1"/>
                </a:solidFill>
                <a:latin typeface="微软雅黑"/>
                <a:ea typeface="微软雅黑"/>
              </a:rPr>
              <a:t>团队介绍</a:t>
            </a:r>
          </a:p>
        </p:txBody>
      </p:sp>
      <p:sp>
        <p:nvSpPr>
          <p:cNvPr id="61" name="TextBox 60"/>
          <p:cNvSpPr txBox="1"/>
          <p:nvPr/>
        </p:nvSpPr>
        <p:spPr>
          <a:xfrm>
            <a:off x="3053239" y="3751903"/>
            <a:ext cx="178427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项目简介</a:t>
            </a:r>
          </a:p>
        </p:txBody>
      </p:sp>
      <p:sp>
        <p:nvSpPr>
          <p:cNvPr id="62" name="TextBox 61"/>
          <p:cNvSpPr txBox="1"/>
          <p:nvPr/>
        </p:nvSpPr>
        <p:spPr>
          <a:xfrm>
            <a:off x="5092483"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产品和运营</a:t>
            </a:r>
          </a:p>
        </p:txBody>
      </p:sp>
      <p:sp>
        <p:nvSpPr>
          <p:cNvPr id="63" name="TextBox 62"/>
          <p:cNvSpPr txBox="1"/>
          <p:nvPr/>
        </p:nvSpPr>
        <p:spPr>
          <a:xfrm>
            <a:off x="7276125"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发展计划</a:t>
            </a:r>
          </a:p>
        </p:txBody>
      </p:sp>
      <p:sp>
        <p:nvSpPr>
          <p:cNvPr id="64" name="TextBox 63"/>
          <p:cNvSpPr txBox="1"/>
          <p:nvPr/>
        </p:nvSpPr>
        <p:spPr>
          <a:xfrm>
            <a:off x="9459767"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财务和融资</a:t>
            </a:r>
          </a:p>
        </p:txBody>
      </p:sp>
      <p:sp>
        <p:nvSpPr>
          <p:cNvPr id="21" name="TextBox 20"/>
          <p:cNvSpPr txBox="1"/>
          <p:nvPr/>
        </p:nvSpPr>
        <p:spPr>
          <a:xfrm>
            <a:off x="1093919" y="4221088"/>
            <a:ext cx="1261884"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我们是谁</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2" name="TextBox 81"/>
          <p:cNvSpPr txBox="1"/>
          <p:nvPr/>
        </p:nvSpPr>
        <p:spPr>
          <a:xfrm>
            <a:off x="3053239" y="4221088"/>
            <a:ext cx="1723549"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我们要干什么</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3" name="TextBox 82"/>
          <p:cNvSpPr txBox="1"/>
          <p:nvPr/>
        </p:nvSpPr>
        <p:spPr>
          <a:xfrm>
            <a:off x="5406039" y="4221088"/>
            <a:ext cx="1492716"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打算怎么做</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4" name="TextBox 83"/>
          <p:cNvSpPr txBox="1"/>
          <p:nvPr/>
        </p:nvSpPr>
        <p:spPr>
          <a:xfrm>
            <a:off x="7406042" y="4221088"/>
            <a:ext cx="1954381"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长远打算是什么</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5" name="TextBox 84"/>
          <p:cNvSpPr txBox="1"/>
          <p:nvPr/>
        </p:nvSpPr>
        <p:spPr>
          <a:xfrm>
            <a:off x="9895715" y="4221088"/>
            <a:ext cx="1492716"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花钱与找钱</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33" name="TextBox 20">
            <a:extLst>
              <a:ext uri="{FF2B5EF4-FFF2-40B4-BE49-F238E27FC236}">
                <a16:creationId xmlns:a16="http://schemas.microsoft.com/office/drawing/2014/main" id="{4A7B54D7-B4E0-4851-8F91-E1694C449072}"/>
              </a:ext>
            </a:extLst>
          </p:cNvPr>
          <p:cNvSpPr txBox="1"/>
          <p:nvPr/>
        </p:nvSpPr>
        <p:spPr>
          <a:xfrm>
            <a:off x="3255161" y="5200463"/>
            <a:ext cx="3794125" cy="400110"/>
          </a:xfrm>
          <a:prstGeom prst="rect">
            <a:avLst/>
          </a:prstGeom>
          <a:noFill/>
        </p:spPr>
        <p:txBody>
          <a:bodyPr>
            <a:spAutoFit/>
          </a:bodyPr>
          <a:lstStyle/>
          <a:p>
            <a:pPr>
              <a:buFont typeface="Arial" pitchFamily="34" charset="0"/>
              <a:buNone/>
              <a:defRPr/>
            </a:pPr>
            <a:r>
              <a:rPr lang="zh-CN" altLang="en-US" sz="2000" b="1" dirty="0">
                <a:solidFill>
                  <a:schemeClr val="accent1">
                    <a:lumMod val="50000"/>
                  </a:schemeClr>
                </a:solidFill>
                <a:latin typeface="微软雅黑"/>
                <a:ea typeface="微软雅黑"/>
              </a:rPr>
              <a:t>关于换图</a:t>
            </a:r>
            <a:endParaRPr lang="en-US" altLang="zh-CN" sz="2000" b="1" dirty="0">
              <a:solidFill>
                <a:schemeClr val="accent1">
                  <a:lumMod val="50000"/>
                </a:schemeClr>
              </a:solidFill>
              <a:latin typeface="微软雅黑"/>
              <a:ea typeface="微软雅黑"/>
            </a:endParaRPr>
          </a:p>
        </p:txBody>
      </p:sp>
      <p:sp>
        <p:nvSpPr>
          <p:cNvPr id="34" name="TextBox 21">
            <a:extLst>
              <a:ext uri="{FF2B5EF4-FFF2-40B4-BE49-F238E27FC236}">
                <a16:creationId xmlns:a16="http://schemas.microsoft.com/office/drawing/2014/main" id="{06833766-4D37-4FE5-8405-7BA6302D8E49}"/>
              </a:ext>
            </a:extLst>
          </p:cNvPr>
          <p:cNvSpPr txBox="1"/>
          <p:nvPr/>
        </p:nvSpPr>
        <p:spPr>
          <a:xfrm>
            <a:off x="3255162" y="5562944"/>
            <a:ext cx="5314414" cy="923330"/>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模板内图片更换方法是对图片点右键</a:t>
            </a:r>
            <a:r>
              <a:rPr lang="en-US" altLang="zh-CN" dirty="0">
                <a:solidFill>
                  <a:schemeClr val="accent1">
                    <a:lumMod val="50000"/>
                  </a:schemeClr>
                </a:solidFill>
              </a:rPr>
              <a:t>-&gt;</a:t>
            </a:r>
            <a:r>
              <a:rPr lang="zh-CN" altLang="en-US" dirty="0">
                <a:solidFill>
                  <a:schemeClr val="accent1">
                    <a:lumMod val="50000"/>
                  </a:schemeClr>
                </a:solidFill>
              </a:rPr>
              <a:t>设置对象格式</a:t>
            </a:r>
            <a:r>
              <a:rPr lang="en-US" altLang="zh-CN" dirty="0">
                <a:solidFill>
                  <a:schemeClr val="accent1">
                    <a:lumMod val="50000"/>
                  </a:schemeClr>
                </a:solidFill>
              </a:rPr>
              <a:t>-&gt;</a:t>
            </a:r>
            <a:r>
              <a:rPr lang="zh-CN" altLang="en-US" dirty="0">
                <a:solidFill>
                  <a:schemeClr val="accent1">
                    <a:lumMod val="50000"/>
                  </a:schemeClr>
                </a:solidFill>
              </a:rPr>
              <a:t>填充</a:t>
            </a:r>
            <a:r>
              <a:rPr lang="en-US" altLang="zh-CN" dirty="0">
                <a:solidFill>
                  <a:schemeClr val="accent1">
                    <a:lumMod val="50000"/>
                  </a:schemeClr>
                </a:solidFill>
              </a:rPr>
              <a:t>-&gt;</a:t>
            </a:r>
            <a:r>
              <a:rPr lang="zh-CN" altLang="en-US" dirty="0">
                <a:solidFill>
                  <a:schemeClr val="accent1">
                    <a:lumMod val="50000"/>
                  </a:schemeClr>
                </a:solidFill>
              </a:rPr>
              <a:t>填充效果</a:t>
            </a:r>
            <a:r>
              <a:rPr lang="en-US" altLang="zh-CN" dirty="0">
                <a:solidFill>
                  <a:schemeClr val="accent1">
                    <a:lumMod val="50000"/>
                  </a:schemeClr>
                </a:solidFill>
              </a:rPr>
              <a:t>-&gt;</a:t>
            </a:r>
            <a:r>
              <a:rPr lang="zh-CN" altLang="en-US" dirty="0">
                <a:solidFill>
                  <a:schemeClr val="accent1">
                    <a:lumMod val="50000"/>
                  </a:schemeClr>
                </a:solidFill>
              </a:rPr>
              <a:t>图片，选择事先准备好的图片即可。后文遇图均可按此操作</a:t>
            </a:r>
          </a:p>
        </p:txBody>
      </p:sp>
    </p:spTree>
    <p:extLst>
      <p:ext uri="{BB962C8B-B14F-4D97-AF65-F5344CB8AC3E}">
        <p14:creationId xmlns:p14="http://schemas.microsoft.com/office/powerpoint/2010/main" val="3271003766"/>
      </p:ext>
    </p:extLst>
  </p:cSld>
  <p:clrMapOvr>
    <a:masterClrMapping/>
  </p:clrMapOvr>
  <p:transition spd="slow" advTm="14932">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par>
                                    <p:cTn id="123" presetID="3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400" fill="hold"/>
                                            <p:tgtEl>
                                              <p:spTgt spid="33"/>
                                            </p:tgtEl>
                                            <p:attrNameLst>
                                              <p:attrName>ppt_w</p:attrName>
                                            </p:attrNameLst>
                                          </p:cBhvr>
                                          <p:tavLst>
                                            <p:tav tm="0">
                                              <p:val>
                                                <p:fltVal val="0"/>
                                              </p:val>
                                            </p:tav>
                                            <p:tav tm="100000">
                                              <p:val>
                                                <p:strVal val="#ppt_w"/>
                                              </p:val>
                                            </p:tav>
                                          </p:tavLst>
                                        </p:anim>
                                        <p:anim calcmode="lin" valueType="num">
                                          <p:cBhvr>
                                            <p:cTn id="126" dur="400" fill="hold"/>
                                            <p:tgtEl>
                                              <p:spTgt spid="33"/>
                                            </p:tgtEl>
                                            <p:attrNameLst>
                                              <p:attrName>ppt_h</p:attrName>
                                            </p:attrNameLst>
                                          </p:cBhvr>
                                          <p:tavLst>
                                            <p:tav tm="0">
                                              <p:val>
                                                <p:fltVal val="0"/>
                                              </p:val>
                                            </p:tav>
                                            <p:tav tm="100000">
                                              <p:val>
                                                <p:strVal val="#ppt_h"/>
                                              </p:val>
                                            </p:tav>
                                          </p:tavLst>
                                        </p:anim>
                                        <p:anim calcmode="lin" valueType="num">
                                          <p:cBhvr>
                                            <p:cTn id="127" dur="400" fill="hold"/>
                                            <p:tgtEl>
                                              <p:spTgt spid="33"/>
                                            </p:tgtEl>
                                            <p:attrNameLst>
                                              <p:attrName>style.rotation</p:attrName>
                                            </p:attrNameLst>
                                          </p:cBhvr>
                                          <p:tavLst>
                                            <p:tav tm="0">
                                              <p:val>
                                                <p:fltVal val="90"/>
                                              </p:val>
                                            </p:tav>
                                            <p:tav tm="100000">
                                              <p:val>
                                                <p:fltVal val="0"/>
                                              </p:val>
                                            </p:tav>
                                          </p:tavLst>
                                        </p:anim>
                                        <p:animEffect transition="in" filter="fade">
                                          <p:cBhvr>
                                            <p:cTn id="128" dur="400"/>
                                            <p:tgtEl>
                                              <p:spTgt spid="33"/>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up)">
                                          <p:cBhvr>
                                            <p:cTn id="1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par>
                                    <p:cTn id="123" presetID="3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400" fill="hold"/>
                                            <p:tgtEl>
                                              <p:spTgt spid="33"/>
                                            </p:tgtEl>
                                            <p:attrNameLst>
                                              <p:attrName>ppt_w</p:attrName>
                                            </p:attrNameLst>
                                          </p:cBhvr>
                                          <p:tavLst>
                                            <p:tav tm="0">
                                              <p:val>
                                                <p:fltVal val="0"/>
                                              </p:val>
                                            </p:tav>
                                            <p:tav tm="100000">
                                              <p:val>
                                                <p:strVal val="#ppt_w"/>
                                              </p:val>
                                            </p:tav>
                                          </p:tavLst>
                                        </p:anim>
                                        <p:anim calcmode="lin" valueType="num">
                                          <p:cBhvr>
                                            <p:cTn id="126" dur="400" fill="hold"/>
                                            <p:tgtEl>
                                              <p:spTgt spid="33"/>
                                            </p:tgtEl>
                                            <p:attrNameLst>
                                              <p:attrName>ppt_h</p:attrName>
                                            </p:attrNameLst>
                                          </p:cBhvr>
                                          <p:tavLst>
                                            <p:tav tm="0">
                                              <p:val>
                                                <p:fltVal val="0"/>
                                              </p:val>
                                            </p:tav>
                                            <p:tav tm="100000">
                                              <p:val>
                                                <p:strVal val="#ppt_h"/>
                                              </p:val>
                                            </p:tav>
                                          </p:tavLst>
                                        </p:anim>
                                        <p:anim calcmode="lin" valueType="num">
                                          <p:cBhvr>
                                            <p:cTn id="127" dur="400" fill="hold"/>
                                            <p:tgtEl>
                                              <p:spTgt spid="33"/>
                                            </p:tgtEl>
                                            <p:attrNameLst>
                                              <p:attrName>style.rotation</p:attrName>
                                            </p:attrNameLst>
                                          </p:cBhvr>
                                          <p:tavLst>
                                            <p:tav tm="0">
                                              <p:val>
                                                <p:fltVal val="90"/>
                                              </p:val>
                                            </p:tav>
                                            <p:tav tm="100000">
                                              <p:val>
                                                <p:fltVal val="0"/>
                                              </p:val>
                                            </p:tav>
                                          </p:tavLst>
                                        </p:anim>
                                        <p:animEffect transition="in" filter="fade">
                                          <p:cBhvr>
                                            <p:cTn id="128" dur="400"/>
                                            <p:tgtEl>
                                              <p:spTgt spid="33"/>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up)">
                                          <p:cBhvr>
                                            <p:cTn id="1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P spid="33" grpId="0"/>
          <p:bldP spid="3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3.5 </a:t>
            </a:r>
            <a:r>
              <a:rPr lang="zh-CN" altLang="en-US" sz="2800" dirty="0">
                <a:solidFill>
                  <a:schemeClr val="accent2"/>
                </a:solidFill>
                <a:latin typeface="微软雅黑"/>
                <a:ea typeface="微软雅黑"/>
              </a:rPr>
              <a:t>代理推广</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grpSp>
        <p:nvGrpSpPr>
          <p:cNvPr id="4" name="组合 3"/>
          <p:cNvGrpSpPr/>
          <p:nvPr/>
        </p:nvGrpSpPr>
        <p:grpSpPr>
          <a:xfrm>
            <a:off x="859611" y="2091859"/>
            <a:ext cx="2521365" cy="2521366"/>
            <a:chOff x="1131888" y="1470025"/>
            <a:chExt cx="2098675" cy="2098676"/>
          </a:xfrm>
        </p:grpSpPr>
        <p:sp>
          <p:nvSpPr>
            <p:cNvPr id="5" name="Oval 9"/>
            <p:cNvSpPr>
              <a:spLocks noChangeArrowheads="1"/>
            </p:cNvSpPr>
            <p:nvPr/>
          </p:nvSpPr>
          <p:spPr bwMode="auto">
            <a:xfrm>
              <a:off x="1131888" y="1470025"/>
              <a:ext cx="2098675" cy="209867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2"/>
            <p:cNvSpPr>
              <a:spLocks noEditPoints="1"/>
            </p:cNvSpPr>
            <p:nvPr/>
          </p:nvSpPr>
          <p:spPr bwMode="auto">
            <a:xfrm>
              <a:off x="1463804" y="1860708"/>
              <a:ext cx="1469769" cy="1380808"/>
            </a:xfrm>
            <a:custGeom>
              <a:avLst/>
              <a:gdLst>
                <a:gd name="T0" fmla="*/ 988 w 1615"/>
                <a:gd name="T1" fmla="*/ 25 h 1518"/>
                <a:gd name="T2" fmla="*/ 787 w 1615"/>
                <a:gd name="T3" fmla="*/ 96 h 1518"/>
                <a:gd name="T4" fmla="*/ 604 w 1615"/>
                <a:gd name="T5" fmla="*/ 17 h 1518"/>
                <a:gd name="T6" fmla="*/ 19 w 1615"/>
                <a:gd name="T7" fmla="*/ 603 h 1518"/>
                <a:gd name="T8" fmla="*/ 210 w 1615"/>
                <a:gd name="T9" fmla="*/ 879 h 1518"/>
                <a:gd name="T10" fmla="*/ 307 w 1615"/>
                <a:gd name="T11" fmla="*/ 1056 h 1518"/>
                <a:gd name="T12" fmla="*/ 433 w 1615"/>
                <a:gd name="T13" fmla="*/ 1311 h 1518"/>
                <a:gd name="T14" fmla="*/ 664 w 1615"/>
                <a:gd name="T15" fmla="*/ 1410 h 1518"/>
                <a:gd name="T16" fmla="*/ 926 w 1615"/>
                <a:gd name="T17" fmla="*/ 1460 h 1518"/>
                <a:gd name="T18" fmla="*/ 1029 w 1615"/>
                <a:gd name="T19" fmla="*/ 1421 h 1518"/>
                <a:gd name="T20" fmla="*/ 1190 w 1615"/>
                <a:gd name="T21" fmla="*/ 1311 h 1518"/>
                <a:gd name="T22" fmla="*/ 1228 w 1615"/>
                <a:gd name="T23" fmla="*/ 1158 h 1518"/>
                <a:gd name="T24" fmla="*/ 1353 w 1615"/>
                <a:gd name="T25" fmla="*/ 1142 h 1518"/>
                <a:gd name="T26" fmla="*/ 1395 w 1615"/>
                <a:gd name="T27" fmla="*/ 991 h 1518"/>
                <a:gd name="T28" fmla="*/ 1536 w 1615"/>
                <a:gd name="T29" fmla="*/ 849 h 1518"/>
                <a:gd name="T30" fmla="*/ 1589 w 1615"/>
                <a:gd name="T31" fmla="*/ 703 h 1518"/>
                <a:gd name="T32" fmla="*/ 1527 w 1615"/>
                <a:gd name="T33" fmla="*/ 683 h 1518"/>
                <a:gd name="T34" fmla="*/ 1460 w 1615"/>
                <a:gd name="T35" fmla="*/ 722 h 1518"/>
                <a:gd name="T36" fmla="*/ 1282 w 1615"/>
                <a:gd name="T37" fmla="*/ 829 h 1518"/>
                <a:gd name="T38" fmla="*/ 1286 w 1615"/>
                <a:gd name="T39" fmla="*/ 844 h 1518"/>
                <a:gd name="T40" fmla="*/ 1108 w 1615"/>
                <a:gd name="T41" fmla="*/ 950 h 1518"/>
                <a:gd name="T42" fmla="*/ 1160 w 1615"/>
                <a:gd name="T43" fmla="*/ 1044 h 1518"/>
                <a:gd name="T44" fmla="*/ 982 w 1615"/>
                <a:gd name="T45" fmla="*/ 1151 h 1518"/>
                <a:gd name="T46" fmla="*/ 1029 w 1615"/>
                <a:gd name="T47" fmla="*/ 1235 h 1518"/>
                <a:gd name="T48" fmla="*/ 851 w 1615"/>
                <a:gd name="T49" fmla="*/ 1341 h 1518"/>
                <a:gd name="T50" fmla="*/ 880 w 1615"/>
                <a:gd name="T51" fmla="*/ 1414 h 1518"/>
                <a:gd name="T52" fmla="*/ 730 w 1615"/>
                <a:gd name="T53" fmla="*/ 1370 h 1518"/>
                <a:gd name="T54" fmla="*/ 753 w 1615"/>
                <a:gd name="T55" fmla="*/ 1317 h 1518"/>
                <a:gd name="T56" fmla="*/ 928 w 1615"/>
                <a:gd name="T57" fmla="*/ 1059 h 1518"/>
                <a:gd name="T58" fmla="*/ 516 w 1615"/>
                <a:gd name="T59" fmla="*/ 1358 h 1518"/>
                <a:gd name="T60" fmla="*/ 553 w 1615"/>
                <a:gd name="T61" fmla="*/ 1208 h 1518"/>
                <a:gd name="T62" fmla="*/ 466 w 1615"/>
                <a:gd name="T63" fmla="*/ 1215 h 1518"/>
                <a:gd name="T64" fmla="*/ 353 w 1615"/>
                <a:gd name="T65" fmla="*/ 1102 h 1518"/>
                <a:gd name="T66" fmla="*/ 421 w 1615"/>
                <a:gd name="T67" fmla="*/ 954 h 1518"/>
                <a:gd name="T68" fmla="*/ 270 w 1615"/>
                <a:gd name="T69" fmla="*/ 939 h 1518"/>
                <a:gd name="T70" fmla="*/ 276 w 1615"/>
                <a:gd name="T71" fmla="*/ 890 h 1518"/>
                <a:gd name="T72" fmla="*/ 292 w 1615"/>
                <a:gd name="T73" fmla="*/ 860 h 1518"/>
                <a:gd name="T74" fmla="*/ 509 w 1615"/>
                <a:gd name="T75" fmla="*/ 640 h 1518"/>
                <a:gd name="T76" fmla="*/ 343 w 1615"/>
                <a:gd name="T77" fmla="*/ 655 h 1518"/>
                <a:gd name="T78" fmla="*/ 236 w 1615"/>
                <a:gd name="T79" fmla="*/ 487 h 1518"/>
                <a:gd name="T80" fmla="*/ 871 w 1615"/>
                <a:gd name="T81" fmla="*/ 477 h 1518"/>
                <a:gd name="T82" fmla="*/ 848 w 1615"/>
                <a:gd name="T83" fmla="*/ 137 h 1518"/>
                <a:gd name="T84" fmla="*/ 988 w 1615"/>
                <a:gd name="T85" fmla="*/ 90 h 1518"/>
                <a:gd name="T86" fmla="*/ 1527 w 1615"/>
                <a:gd name="T87" fmla="*/ 683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lnTo>
                    <a:pt x="307" y="1056"/>
                  </a:ln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TextBox 6"/>
          <p:cNvSpPr txBox="1"/>
          <p:nvPr/>
        </p:nvSpPr>
        <p:spPr>
          <a:xfrm>
            <a:off x="851108" y="4935093"/>
            <a:ext cx="2529868" cy="584775"/>
          </a:xfrm>
          <a:prstGeom prst="rect">
            <a:avLst/>
          </a:prstGeom>
          <a:solidFill>
            <a:schemeClr val="tx1"/>
          </a:solidFill>
        </p:spPr>
        <p:txBody>
          <a:bodyPr wrap="square" rtlCol="0">
            <a:spAutoFit/>
          </a:bodyPr>
          <a:lstStyle/>
          <a:p>
            <a:pPr algn="ctr"/>
            <a:r>
              <a:rPr lang="zh-CN" altLang="en-US" sz="3200" dirty="0">
                <a:solidFill>
                  <a:schemeClr val="accent2"/>
                </a:solidFill>
                <a:latin typeface="微软雅黑"/>
                <a:ea typeface="微软雅黑"/>
              </a:rPr>
              <a:t>代理商推广</a:t>
            </a:r>
          </a:p>
        </p:txBody>
      </p:sp>
      <p:sp>
        <p:nvSpPr>
          <p:cNvPr id="8" name="椭圆 7"/>
          <p:cNvSpPr/>
          <p:nvPr/>
        </p:nvSpPr>
        <p:spPr bwMode="auto">
          <a:xfrm>
            <a:off x="4043829" y="1789519"/>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1</a:t>
            </a:r>
            <a:endParaRPr kumimoji="0" lang="zh-CN" altLang="en-US" sz="2200" b="1" i="0" u="none" strike="noStrike" cap="none" normalizeH="0" baseline="0" dirty="0">
              <a:ln>
                <a:noFill/>
              </a:ln>
              <a:solidFill>
                <a:schemeClr val="accent2"/>
              </a:solidFill>
              <a:effectLst/>
              <a:latin typeface="+mn-ea"/>
              <a:ea typeface="+mn-ea"/>
            </a:endParaRPr>
          </a:p>
        </p:txBody>
      </p:sp>
      <p:sp>
        <p:nvSpPr>
          <p:cNvPr id="9" name="椭圆 8"/>
          <p:cNvSpPr/>
          <p:nvPr/>
        </p:nvSpPr>
        <p:spPr bwMode="auto">
          <a:xfrm>
            <a:off x="4043829" y="2417316"/>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2</a:t>
            </a:r>
            <a:endParaRPr kumimoji="0" lang="zh-CN" altLang="en-US" sz="2200" b="1" i="0" u="none" strike="noStrike" cap="none" normalizeH="0" baseline="0" dirty="0">
              <a:ln>
                <a:noFill/>
              </a:ln>
              <a:solidFill>
                <a:schemeClr val="accent2"/>
              </a:solidFill>
              <a:effectLst/>
              <a:latin typeface="+mn-ea"/>
              <a:ea typeface="+mn-ea"/>
            </a:endParaRPr>
          </a:p>
        </p:txBody>
      </p:sp>
      <p:sp>
        <p:nvSpPr>
          <p:cNvPr id="10" name="椭圆 9"/>
          <p:cNvSpPr/>
          <p:nvPr/>
        </p:nvSpPr>
        <p:spPr bwMode="auto">
          <a:xfrm>
            <a:off x="4043829" y="3099704"/>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3</a:t>
            </a:r>
            <a:endParaRPr kumimoji="0" lang="zh-CN" altLang="en-US" sz="2200" b="1" i="0" u="none" strike="noStrike" cap="none" normalizeH="0" baseline="0" dirty="0">
              <a:ln>
                <a:noFill/>
              </a:ln>
              <a:solidFill>
                <a:schemeClr val="accent2"/>
              </a:solidFill>
              <a:effectLst/>
              <a:latin typeface="+mn-ea"/>
              <a:ea typeface="+mn-ea"/>
            </a:endParaRPr>
          </a:p>
        </p:txBody>
      </p:sp>
      <p:sp>
        <p:nvSpPr>
          <p:cNvPr id="11" name="TextBox 10"/>
          <p:cNvSpPr txBox="1"/>
          <p:nvPr/>
        </p:nvSpPr>
        <p:spPr>
          <a:xfrm>
            <a:off x="4639057" y="1831910"/>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2" name="TextBox 11"/>
          <p:cNvSpPr txBox="1"/>
          <p:nvPr/>
        </p:nvSpPr>
        <p:spPr>
          <a:xfrm>
            <a:off x="4639057" y="2423865"/>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3" name="TextBox 12"/>
          <p:cNvSpPr txBox="1"/>
          <p:nvPr/>
        </p:nvSpPr>
        <p:spPr>
          <a:xfrm>
            <a:off x="4639057" y="3099704"/>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9" name="椭圆 18"/>
          <p:cNvSpPr/>
          <p:nvPr/>
        </p:nvSpPr>
        <p:spPr bwMode="auto">
          <a:xfrm>
            <a:off x="4043829" y="3850331"/>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4</a:t>
            </a:r>
            <a:endParaRPr kumimoji="0" lang="zh-CN" altLang="en-US" sz="2200" b="1" i="0" u="none" strike="noStrike" cap="none" normalizeH="0" baseline="0" dirty="0">
              <a:ln>
                <a:noFill/>
              </a:ln>
              <a:solidFill>
                <a:schemeClr val="accent2"/>
              </a:solidFill>
              <a:effectLst/>
              <a:latin typeface="+mn-ea"/>
              <a:ea typeface="+mn-ea"/>
            </a:endParaRPr>
          </a:p>
        </p:txBody>
      </p:sp>
      <p:sp>
        <p:nvSpPr>
          <p:cNvPr id="20" name="椭圆 19"/>
          <p:cNvSpPr/>
          <p:nvPr/>
        </p:nvSpPr>
        <p:spPr bwMode="auto">
          <a:xfrm>
            <a:off x="4043829" y="4478128"/>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5</a:t>
            </a:r>
            <a:endParaRPr kumimoji="0" lang="zh-CN" altLang="en-US" sz="2200" b="1" i="0" u="none" strike="noStrike" cap="none" normalizeH="0" baseline="0" dirty="0">
              <a:ln>
                <a:noFill/>
              </a:ln>
              <a:solidFill>
                <a:schemeClr val="accent2"/>
              </a:solidFill>
              <a:effectLst/>
              <a:latin typeface="+mn-ea"/>
              <a:ea typeface="+mn-ea"/>
            </a:endParaRPr>
          </a:p>
        </p:txBody>
      </p:sp>
      <p:sp>
        <p:nvSpPr>
          <p:cNvPr id="21" name="椭圆 20"/>
          <p:cNvSpPr/>
          <p:nvPr/>
        </p:nvSpPr>
        <p:spPr bwMode="auto">
          <a:xfrm>
            <a:off x="4043829" y="5160516"/>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6</a:t>
            </a:r>
            <a:endParaRPr kumimoji="0" lang="zh-CN" altLang="en-US" sz="2200" b="1" i="0" u="none" strike="noStrike" cap="none" normalizeH="0" baseline="0" dirty="0">
              <a:ln>
                <a:noFill/>
              </a:ln>
              <a:solidFill>
                <a:schemeClr val="accent2"/>
              </a:solidFill>
              <a:effectLst/>
              <a:latin typeface="+mn-ea"/>
              <a:ea typeface="+mn-ea"/>
            </a:endParaRPr>
          </a:p>
        </p:txBody>
      </p:sp>
      <p:sp>
        <p:nvSpPr>
          <p:cNvPr id="22" name="TextBox 21"/>
          <p:cNvSpPr txBox="1"/>
          <p:nvPr/>
        </p:nvSpPr>
        <p:spPr>
          <a:xfrm>
            <a:off x="4639057" y="3892722"/>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23" name="TextBox 22"/>
          <p:cNvSpPr txBox="1"/>
          <p:nvPr/>
        </p:nvSpPr>
        <p:spPr>
          <a:xfrm>
            <a:off x="4639057" y="4520519"/>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24" name="TextBox 23"/>
          <p:cNvSpPr txBox="1"/>
          <p:nvPr/>
        </p:nvSpPr>
        <p:spPr>
          <a:xfrm>
            <a:off x="4639057" y="5181711"/>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Tree>
    <p:extLst>
      <p:ext uri="{BB962C8B-B14F-4D97-AF65-F5344CB8AC3E}">
        <p14:creationId xmlns:p14="http://schemas.microsoft.com/office/powerpoint/2010/main" val="3306774652"/>
      </p:ext>
    </p:extLst>
  </p:cSld>
  <p:clrMapOvr>
    <a:masterClrMapping/>
  </p:clrMapOvr>
  <mc:AlternateContent xmlns:mc="http://schemas.openxmlformats.org/markup-compatibility/2006" xmlns:p14="http://schemas.microsoft.com/office/powerpoint/2010/main">
    <mc:Choice Requires="p14">
      <p:transition spd="slow" p14:dur="800" advTm="6532">
        <p14:doors dir="vert"/>
      </p:transition>
    </mc:Choice>
    <mc:Fallback xmlns="">
      <p:transition spd="slow" advTm="65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64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140"/>
                            </p:stCondLst>
                            <p:childTnLst>
                              <p:par>
                                <p:cTn id="23" presetID="2" presetClass="entr" presetSubtype="12"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284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3540"/>
                            </p:stCondLst>
                            <p:childTnLst>
                              <p:par>
                                <p:cTn id="46" presetID="2" presetClass="entr" presetSubtype="12"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0-#ppt_w/2"/>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0-#ppt_w/2"/>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20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0-#ppt_w/2"/>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childTnLst>
                          </p:cTn>
                        </p:par>
                        <p:par>
                          <p:cTn id="58" fill="hold">
                            <p:stCondLst>
                              <p:cond delay="424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10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par>
                                <p:cTn id="65" presetID="22" presetClass="entr" presetSubtype="8"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 grpId="0" animBg="1"/>
      <p:bldP spid="8" grpId="0" animBg="1"/>
      <p:bldP spid="9" grpId="0" animBg="1"/>
      <p:bldP spid="10" grpId="0" animBg="1"/>
      <p:bldP spid="11" grpId="0"/>
      <p:bldP spid="12" grpId="0"/>
      <p:bldP spid="13" grpId="0"/>
      <p:bldP spid="19" grpId="0" animBg="1"/>
      <p:bldP spid="20" grpId="0" animBg="1"/>
      <p:bldP spid="21" grpId="0" animBg="1"/>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3.6 </a:t>
            </a:r>
            <a:r>
              <a:rPr lang="zh-CN" altLang="en-US" sz="2800" dirty="0">
                <a:solidFill>
                  <a:schemeClr val="accent2"/>
                </a:solidFill>
                <a:latin typeface="微软雅黑"/>
                <a:ea typeface="微软雅黑"/>
              </a:rPr>
              <a:t>利润分析</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grpSp>
        <p:nvGrpSpPr>
          <p:cNvPr id="4" name="组合 3"/>
          <p:cNvGrpSpPr/>
          <p:nvPr/>
        </p:nvGrpSpPr>
        <p:grpSpPr>
          <a:xfrm>
            <a:off x="951420" y="1712242"/>
            <a:ext cx="2274887" cy="2274887"/>
            <a:chOff x="951420" y="1925637"/>
            <a:chExt cx="2274887" cy="2274887"/>
          </a:xfrm>
        </p:grpSpPr>
        <p:sp>
          <p:nvSpPr>
            <p:cNvPr id="5" name="Freeform 6"/>
            <p:cNvSpPr>
              <a:spLocks/>
            </p:cNvSpPr>
            <p:nvPr/>
          </p:nvSpPr>
          <p:spPr bwMode="auto">
            <a:xfrm>
              <a:off x="1745170"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1426075"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1173457"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p:nvSpPr>
          <p:spPr bwMode="auto">
            <a:xfrm>
              <a:off x="1008591"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951420"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1"/>
            <p:cNvSpPr>
              <a:spLocks/>
            </p:cNvSpPr>
            <p:nvPr/>
          </p:nvSpPr>
          <p:spPr bwMode="auto">
            <a:xfrm>
              <a:off x="951420"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2"/>
            <p:cNvSpPr>
              <a:spLocks/>
            </p:cNvSpPr>
            <p:nvPr/>
          </p:nvSpPr>
          <p:spPr bwMode="auto">
            <a:xfrm>
              <a:off x="1008591"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3"/>
            <p:cNvSpPr>
              <a:spLocks/>
            </p:cNvSpPr>
            <p:nvPr/>
          </p:nvSpPr>
          <p:spPr bwMode="auto">
            <a:xfrm>
              <a:off x="1173457"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p:cNvSpPr>
            <p:nvPr/>
          </p:nvSpPr>
          <p:spPr bwMode="auto">
            <a:xfrm>
              <a:off x="1426075"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5"/>
            <p:cNvSpPr>
              <a:spLocks/>
            </p:cNvSpPr>
            <p:nvPr/>
          </p:nvSpPr>
          <p:spPr bwMode="auto">
            <a:xfrm>
              <a:off x="1745170"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6"/>
            <p:cNvSpPr>
              <a:spLocks/>
            </p:cNvSpPr>
            <p:nvPr/>
          </p:nvSpPr>
          <p:spPr bwMode="auto">
            <a:xfrm>
              <a:off x="2096176"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2388680"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2649275"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2856688"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2988315"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2988315"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856688"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2649275"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p:cNvSpPr>
            <p:nvPr/>
          </p:nvSpPr>
          <p:spPr bwMode="auto">
            <a:xfrm>
              <a:off x="2388680"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2096176"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3542608" y="1712242"/>
            <a:ext cx="2274887" cy="2274887"/>
            <a:chOff x="3542608" y="1925637"/>
            <a:chExt cx="2274887" cy="2274887"/>
          </a:xfrm>
        </p:grpSpPr>
        <p:sp>
          <p:nvSpPr>
            <p:cNvPr id="26" name="Freeform 6"/>
            <p:cNvSpPr>
              <a:spLocks/>
            </p:cNvSpPr>
            <p:nvPr/>
          </p:nvSpPr>
          <p:spPr bwMode="auto">
            <a:xfrm>
              <a:off x="4336358"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4017263"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3764645"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3599779"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542608"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542608"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3599779"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764645"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4017263"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4336358"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687364"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979868"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5240463"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9"/>
            <p:cNvSpPr>
              <a:spLocks/>
            </p:cNvSpPr>
            <p:nvPr/>
          </p:nvSpPr>
          <p:spPr bwMode="auto">
            <a:xfrm>
              <a:off x="5447876"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p:cNvSpPr>
              <a:spLocks/>
            </p:cNvSpPr>
            <p:nvPr/>
          </p:nvSpPr>
          <p:spPr bwMode="auto">
            <a:xfrm>
              <a:off x="5579503"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p:cNvSpPr>
              <a:spLocks/>
            </p:cNvSpPr>
            <p:nvPr/>
          </p:nvSpPr>
          <p:spPr bwMode="auto">
            <a:xfrm>
              <a:off x="5579503"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
            <p:cNvSpPr>
              <a:spLocks/>
            </p:cNvSpPr>
            <p:nvPr/>
          </p:nvSpPr>
          <p:spPr bwMode="auto">
            <a:xfrm>
              <a:off x="5447876"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5240463"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
            <p:cNvSpPr>
              <a:spLocks/>
            </p:cNvSpPr>
            <p:nvPr/>
          </p:nvSpPr>
          <p:spPr bwMode="auto">
            <a:xfrm>
              <a:off x="4979868"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5"/>
            <p:cNvSpPr>
              <a:spLocks/>
            </p:cNvSpPr>
            <p:nvPr/>
          </p:nvSpPr>
          <p:spPr bwMode="auto">
            <a:xfrm>
              <a:off x="4687364"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6133796" y="1712242"/>
            <a:ext cx="2274887" cy="2274887"/>
            <a:chOff x="6133796" y="1925637"/>
            <a:chExt cx="2274887" cy="2274887"/>
          </a:xfrm>
        </p:grpSpPr>
        <p:sp>
          <p:nvSpPr>
            <p:cNvPr id="47" name="Freeform 6"/>
            <p:cNvSpPr>
              <a:spLocks/>
            </p:cNvSpPr>
            <p:nvPr/>
          </p:nvSpPr>
          <p:spPr bwMode="auto">
            <a:xfrm>
              <a:off x="6927546"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7"/>
            <p:cNvSpPr>
              <a:spLocks/>
            </p:cNvSpPr>
            <p:nvPr/>
          </p:nvSpPr>
          <p:spPr bwMode="auto">
            <a:xfrm>
              <a:off x="6608451"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8"/>
            <p:cNvSpPr>
              <a:spLocks/>
            </p:cNvSpPr>
            <p:nvPr/>
          </p:nvSpPr>
          <p:spPr bwMode="auto">
            <a:xfrm>
              <a:off x="6355833"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9"/>
            <p:cNvSpPr>
              <a:spLocks/>
            </p:cNvSpPr>
            <p:nvPr/>
          </p:nvSpPr>
          <p:spPr bwMode="auto">
            <a:xfrm>
              <a:off x="6190967"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6133796"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6133796"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p:cNvSpPr>
            <p:nvPr/>
          </p:nvSpPr>
          <p:spPr bwMode="auto">
            <a:xfrm>
              <a:off x="6190967"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3"/>
            <p:cNvSpPr>
              <a:spLocks/>
            </p:cNvSpPr>
            <p:nvPr/>
          </p:nvSpPr>
          <p:spPr bwMode="auto">
            <a:xfrm>
              <a:off x="6355833"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4"/>
            <p:cNvSpPr>
              <a:spLocks/>
            </p:cNvSpPr>
            <p:nvPr/>
          </p:nvSpPr>
          <p:spPr bwMode="auto">
            <a:xfrm>
              <a:off x="6608451"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6927546"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p:cNvSpPr>
            <p:nvPr/>
          </p:nvSpPr>
          <p:spPr bwMode="auto">
            <a:xfrm>
              <a:off x="7278552"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p:cNvSpPr>
              <a:spLocks/>
            </p:cNvSpPr>
            <p:nvPr/>
          </p:nvSpPr>
          <p:spPr bwMode="auto">
            <a:xfrm>
              <a:off x="7571056"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8"/>
            <p:cNvSpPr>
              <a:spLocks/>
            </p:cNvSpPr>
            <p:nvPr/>
          </p:nvSpPr>
          <p:spPr bwMode="auto">
            <a:xfrm>
              <a:off x="7831651"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9"/>
            <p:cNvSpPr>
              <a:spLocks/>
            </p:cNvSpPr>
            <p:nvPr/>
          </p:nvSpPr>
          <p:spPr bwMode="auto">
            <a:xfrm>
              <a:off x="8039064"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
            <p:cNvSpPr>
              <a:spLocks/>
            </p:cNvSpPr>
            <p:nvPr/>
          </p:nvSpPr>
          <p:spPr bwMode="auto">
            <a:xfrm>
              <a:off x="8170691"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1"/>
            <p:cNvSpPr>
              <a:spLocks/>
            </p:cNvSpPr>
            <p:nvPr/>
          </p:nvSpPr>
          <p:spPr bwMode="auto">
            <a:xfrm>
              <a:off x="8170691"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2"/>
            <p:cNvSpPr>
              <a:spLocks/>
            </p:cNvSpPr>
            <p:nvPr/>
          </p:nvSpPr>
          <p:spPr bwMode="auto">
            <a:xfrm>
              <a:off x="8039064"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3"/>
            <p:cNvSpPr>
              <a:spLocks/>
            </p:cNvSpPr>
            <p:nvPr/>
          </p:nvSpPr>
          <p:spPr bwMode="auto">
            <a:xfrm>
              <a:off x="7831651"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
            <p:cNvSpPr>
              <a:spLocks/>
            </p:cNvSpPr>
            <p:nvPr/>
          </p:nvSpPr>
          <p:spPr bwMode="auto">
            <a:xfrm>
              <a:off x="7571056"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
            <p:cNvSpPr>
              <a:spLocks/>
            </p:cNvSpPr>
            <p:nvPr/>
          </p:nvSpPr>
          <p:spPr bwMode="auto">
            <a:xfrm>
              <a:off x="7278552"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8724985" y="1712242"/>
            <a:ext cx="2274887" cy="2274887"/>
            <a:chOff x="8724985" y="1925637"/>
            <a:chExt cx="2274887" cy="2274887"/>
          </a:xfrm>
        </p:grpSpPr>
        <p:sp>
          <p:nvSpPr>
            <p:cNvPr id="70" name="Freeform 6"/>
            <p:cNvSpPr>
              <a:spLocks/>
            </p:cNvSpPr>
            <p:nvPr/>
          </p:nvSpPr>
          <p:spPr bwMode="auto">
            <a:xfrm>
              <a:off x="9518735"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7"/>
            <p:cNvSpPr>
              <a:spLocks/>
            </p:cNvSpPr>
            <p:nvPr/>
          </p:nvSpPr>
          <p:spPr bwMode="auto">
            <a:xfrm>
              <a:off x="9199640"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
            <p:cNvSpPr>
              <a:spLocks/>
            </p:cNvSpPr>
            <p:nvPr/>
          </p:nvSpPr>
          <p:spPr bwMode="auto">
            <a:xfrm>
              <a:off x="8947022"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9"/>
            <p:cNvSpPr>
              <a:spLocks/>
            </p:cNvSpPr>
            <p:nvPr/>
          </p:nvSpPr>
          <p:spPr bwMode="auto">
            <a:xfrm>
              <a:off x="8782156"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
            <p:cNvSpPr>
              <a:spLocks/>
            </p:cNvSpPr>
            <p:nvPr/>
          </p:nvSpPr>
          <p:spPr bwMode="auto">
            <a:xfrm>
              <a:off x="8724985"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1"/>
            <p:cNvSpPr>
              <a:spLocks/>
            </p:cNvSpPr>
            <p:nvPr/>
          </p:nvSpPr>
          <p:spPr bwMode="auto">
            <a:xfrm>
              <a:off x="8724985"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2"/>
            <p:cNvSpPr>
              <a:spLocks/>
            </p:cNvSpPr>
            <p:nvPr/>
          </p:nvSpPr>
          <p:spPr bwMode="auto">
            <a:xfrm>
              <a:off x="8782156"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
            <p:cNvSpPr>
              <a:spLocks/>
            </p:cNvSpPr>
            <p:nvPr/>
          </p:nvSpPr>
          <p:spPr bwMode="auto">
            <a:xfrm>
              <a:off x="8947022"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
            <p:cNvSpPr>
              <a:spLocks/>
            </p:cNvSpPr>
            <p:nvPr/>
          </p:nvSpPr>
          <p:spPr bwMode="auto">
            <a:xfrm>
              <a:off x="9199640"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5"/>
            <p:cNvSpPr>
              <a:spLocks/>
            </p:cNvSpPr>
            <p:nvPr/>
          </p:nvSpPr>
          <p:spPr bwMode="auto">
            <a:xfrm>
              <a:off x="9518735"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6"/>
            <p:cNvSpPr>
              <a:spLocks/>
            </p:cNvSpPr>
            <p:nvPr/>
          </p:nvSpPr>
          <p:spPr bwMode="auto">
            <a:xfrm>
              <a:off x="9869741"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7"/>
            <p:cNvSpPr>
              <a:spLocks/>
            </p:cNvSpPr>
            <p:nvPr/>
          </p:nvSpPr>
          <p:spPr bwMode="auto">
            <a:xfrm>
              <a:off x="10162245"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8"/>
            <p:cNvSpPr>
              <a:spLocks/>
            </p:cNvSpPr>
            <p:nvPr/>
          </p:nvSpPr>
          <p:spPr bwMode="auto">
            <a:xfrm>
              <a:off x="10422840"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9"/>
            <p:cNvSpPr>
              <a:spLocks/>
            </p:cNvSpPr>
            <p:nvPr/>
          </p:nvSpPr>
          <p:spPr bwMode="auto">
            <a:xfrm>
              <a:off x="10630253"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20"/>
            <p:cNvSpPr>
              <a:spLocks/>
            </p:cNvSpPr>
            <p:nvPr/>
          </p:nvSpPr>
          <p:spPr bwMode="auto">
            <a:xfrm>
              <a:off x="10761880"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1"/>
            <p:cNvSpPr>
              <a:spLocks/>
            </p:cNvSpPr>
            <p:nvPr/>
          </p:nvSpPr>
          <p:spPr bwMode="auto">
            <a:xfrm>
              <a:off x="10761880"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2"/>
            <p:cNvSpPr>
              <a:spLocks/>
            </p:cNvSpPr>
            <p:nvPr/>
          </p:nvSpPr>
          <p:spPr bwMode="auto">
            <a:xfrm>
              <a:off x="10630253"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3"/>
            <p:cNvSpPr>
              <a:spLocks/>
            </p:cNvSpPr>
            <p:nvPr/>
          </p:nvSpPr>
          <p:spPr bwMode="auto">
            <a:xfrm>
              <a:off x="10422840"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4"/>
            <p:cNvSpPr>
              <a:spLocks/>
            </p:cNvSpPr>
            <p:nvPr/>
          </p:nvSpPr>
          <p:spPr bwMode="auto">
            <a:xfrm>
              <a:off x="10162245"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5"/>
            <p:cNvSpPr>
              <a:spLocks/>
            </p:cNvSpPr>
            <p:nvPr/>
          </p:nvSpPr>
          <p:spPr bwMode="auto">
            <a:xfrm>
              <a:off x="9869741"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TextBox 89"/>
          <p:cNvSpPr txBox="1"/>
          <p:nvPr/>
        </p:nvSpPr>
        <p:spPr>
          <a:xfrm>
            <a:off x="1261540"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32%</a:t>
            </a:r>
          </a:p>
        </p:txBody>
      </p:sp>
      <p:sp>
        <p:nvSpPr>
          <p:cNvPr id="91" name="TextBox 90"/>
          <p:cNvSpPr txBox="1"/>
          <p:nvPr/>
        </p:nvSpPr>
        <p:spPr>
          <a:xfrm>
            <a:off x="3895558"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65%</a:t>
            </a:r>
          </a:p>
        </p:txBody>
      </p:sp>
      <p:sp>
        <p:nvSpPr>
          <p:cNvPr id="92" name="TextBox 91"/>
          <p:cNvSpPr txBox="1"/>
          <p:nvPr/>
        </p:nvSpPr>
        <p:spPr>
          <a:xfrm>
            <a:off x="6461337"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47%</a:t>
            </a:r>
          </a:p>
        </p:txBody>
      </p:sp>
      <p:sp>
        <p:nvSpPr>
          <p:cNvPr id="93" name="TextBox 92"/>
          <p:cNvSpPr txBox="1"/>
          <p:nvPr/>
        </p:nvSpPr>
        <p:spPr>
          <a:xfrm>
            <a:off x="9013468"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79%</a:t>
            </a:r>
          </a:p>
        </p:txBody>
      </p:sp>
      <p:sp>
        <p:nvSpPr>
          <p:cNvPr id="94" name="TextBox 93"/>
          <p:cNvSpPr txBox="1"/>
          <p:nvPr/>
        </p:nvSpPr>
        <p:spPr>
          <a:xfrm>
            <a:off x="795675"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5" name="TextBox 94"/>
          <p:cNvSpPr txBox="1"/>
          <p:nvPr/>
        </p:nvSpPr>
        <p:spPr>
          <a:xfrm>
            <a:off x="795675"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96" name="TextBox 95"/>
          <p:cNvSpPr txBox="1"/>
          <p:nvPr/>
        </p:nvSpPr>
        <p:spPr>
          <a:xfrm>
            <a:off x="3415332"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7" name="TextBox 96"/>
          <p:cNvSpPr txBox="1"/>
          <p:nvPr/>
        </p:nvSpPr>
        <p:spPr>
          <a:xfrm>
            <a:off x="3415332"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98" name="TextBox 97"/>
          <p:cNvSpPr txBox="1"/>
          <p:nvPr/>
        </p:nvSpPr>
        <p:spPr>
          <a:xfrm>
            <a:off x="6052259"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9" name="TextBox 98"/>
          <p:cNvSpPr txBox="1"/>
          <p:nvPr/>
        </p:nvSpPr>
        <p:spPr>
          <a:xfrm>
            <a:off x="6052259"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100" name="TextBox 99"/>
          <p:cNvSpPr txBox="1"/>
          <p:nvPr/>
        </p:nvSpPr>
        <p:spPr>
          <a:xfrm>
            <a:off x="8716555"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101" name="TextBox 100"/>
          <p:cNvSpPr txBox="1"/>
          <p:nvPr/>
        </p:nvSpPr>
        <p:spPr>
          <a:xfrm>
            <a:off x="8716555"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Tree>
    <p:extLst>
      <p:ext uri="{BB962C8B-B14F-4D97-AF65-F5344CB8AC3E}">
        <p14:creationId xmlns:p14="http://schemas.microsoft.com/office/powerpoint/2010/main" val="1686640436"/>
      </p:ext>
    </p:extLst>
  </p:cSld>
  <p:clrMapOvr>
    <a:masterClrMapping/>
  </p:clrMapOvr>
  <mc:AlternateContent xmlns:mc="http://schemas.openxmlformats.org/markup-compatibility/2006" xmlns:p14="http://schemas.microsoft.com/office/powerpoint/2010/main">
    <mc:Choice Requires="p14">
      <p:transition spd="slow" p14:dur="800" advTm="6339">
        <p14:doors/>
      </p:transition>
    </mc:Choice>
    <mc:Fallback xmlns="">
      <p:transition spd="slow" advTm="633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14:presetBounceEnd="40000">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14:bounceEnd="40000">
                                          <p:cBhvr additive="base">
                                            <p:cTn id="19"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14:presetBounceEnd="40000">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14:bounceEnd="40000">
                                          <p:cBhvr additive="base">
                                            <p:cTn id="23"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14:presetBounceEnd="40000">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14:bounceEnd="40000">
                                          <p:cBhvr additive="base">
                                            <p:cTn id="27" dur="500" fill="hold"/>
                                            <p:tgtEl>
                                              <p:spTgt spid="6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发展规划</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3"/>
          <p:cNvSpPr>
            <a:spLocks noEditPoints="1"/>
          </p:cNvSpPr>
          <p:nvPr/>
        </p:nvSpPr>
        <p:spPr bwMode="auto">
          <a:xfrm>
            <a:off x="5477893" y="1815152"/>
            <a:ext cx="1241014" cy="1335340"/>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1"/>
          <p:cNvSpPr>
            <a:spLocks noChangeAspect="1" noChangeArrowheads="1"/>
          </p:cNvSpPr>
          <p:nvPr/>
        </p:nvSpPr>
        <p:spPr bwMode="auto">
          <a:xfrm>
            <a:off x="3841073" y="5713233"/>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公司战略目标</a:t>
            </a: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五年发展规划</a:t>
            </a:r>
          </a:p>
        </p:txBody>
      </p:sp>
      <p:sp>
        <p:nvSpPr>
          <p:cNvPr id="22" name="TextBox 21"/>
          <p:cNvSpPr txBox="1"/>
          <p:nvPr/>
        </p:nvSpPr>
        <p:spPr>
          <a:xfrm>
            <a:off x="4204290" y="5621178"/>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市场拓展计划</a:t>
            </a:r>
          </a:p>
        </p:txBody>
      </p:sp>
      <p:sp>
        <p:nvSpPr>
          <p:cNvPr id="24" name="Oval 42"/>
          <p:cNvSpPr>
            <a:spLocks noChangeAspect="1" noChangeArrowheads="1"/>
          </p:cNvSpPr>
          <p:nvPr/>
        </p:nvSpPr>
        <p:spPr bwMode="auto">
          <a:xfrm>
            <a:off x="6494611"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短期盈利计划</a:t>
            </a:r>
          </a:p>
        </p:txBody>
      </p:sp>
      <p:sp>
        <p:nvSpPr>
          <p:cNvPr id="27" name="TextBox 26"/>
          <p:cNvSpPr txBox="1"/>
          <p:nvPr/>
        </p:nvSpPr>
        <p:spPr>
          <a:xfrm>
            <a:off x="6857828"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产品开发计划</a:t>
            </a:r>
          </a:p>
        </p:txBody>
      </p:sp>
    </p:spTree>
    <p:extLst>
      <p:ext uri="{BB962C8B-B14F-4D97-AF65-F5344CB8AC3E}">
        <p14:creationId xmlns:p14="http://schemas.microsoft.com/office/powerpoint/2010/main" val="2557174653"/>
      </p:ext>
    </p:extLst>
  </p:cSld>
  <p:clrMapOvr>
    <a:masterClrMapping/>
  </p:clrMapOvr>
  <p:transition spd="slow" advTm="5487">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par>
                          <p:cTn id="52" fill="hold">
                            <p:stCondLst>
                              <p:cond delay="4050"/>
                            </p:stCondLst>
                            <p:childTnLst>
                              <p:par>
                                <p:cTn id="53" presetID="22" presetClass="entr" presetSubtype="8"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par>
                                <p:cTn id="56" presetID="22" presetClass="entr" presetSubtype="8" fill="hold" grpId="0" nodeType="withEffect">
                                  <p:stCondLst>
                                    <p:cond delay="10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6" grpId="0" animBg="1"/>
      <p:bldP spid="17" grpId="0" animBg="1"/>
      <p:bldP spid="18" grpId="0" animBg="1"/>
      <p:bldP spid="19" grpId="0" animBg="1"/>
      <p:bldP spid="20" grpId="0"/>
      <p:bldP spid="21" grpId="0"/>
      <p:bldP spid="22" grpId="0"/>
      <p:bldP spid="24" grpId="0" animBg="1"/>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4.1 </a:t>
            </a:r>
            <a:r>
              <a:rPr lang="zh-CN" altLang="en-US" sz="2800" dirty="0">
                <a:solidFill>
                  <a:schemeClr val="accent2"/>
                </a:solidFill>
                <a:latin typeface="微软雅黑"/>
                <a:ea typeface="微软雅黑"/>
              </a:rPr>
              <a:t>公司战略目标</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25" name="Freeform 5"/>
          <p:cNvSpPr>
            <a:spLocks noChangeAspect="1"/>
          </p:cNvSpPr>
          <p:nvPr/>
        </p:nvSpPr>
        <p:spPr bwMode="auto">
          <a:xfrm>
            <a:off x="5912496" y="1575512"/>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cxnSp>
        <p:nvCxnSpPr>
          <p:cNvPr id="26" name="直接连接符 25"/>
          <p:cNvCxnSpPr/>
          <p:nvPr/>
        </p:nvCxnSpPr>
        <p:spPr bwMode="auto">
          <a:xfrm>
            <a:off x="7064622" y="1562572"/>
            <a:ext cx="0" cy="944517"/>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5988357" y="1664013"/>
            <a:ext cx="853175" cy="830997"/>
          </a:xfrm>
          <a:prstGeom prst="rect">
            <a:avLst/>
          </a:prstGeom>
          <a:noFill/>
        </p:spPr>
        <p:txBody>
          <a:bodyPr wrap="square" rtlCol="0">
            <a:spAutoFit/>
          </a:bodyPr>
          <a:lstStyle/>
          <a:p>
            <a:r>
              <a:rPr lang="zh-CN" altLang="en-US" sz="2400" dirty="0">
                <a:solidFill>
                  <a:schemeClr val="accent2"/>
                </a:solidFill>
                <a:latin typeface="+mn-ea"/>
                <a:ea typeface="+mn-ea"/>
              </a:rPr>
              <a:t>企业使命</a:t>
            </a:r>
          </a:p>
        </p:txBody>
      </p:sp>
      <p:sp>
        <p:nvSpPr>
          <p:cNvPr id="28" name="TextBox 27"/>
          <p:cNvSpPr txBox="1"/>
          <p:nvPr/>
        </p:nvSpPr>
        <p:spPr>
          <a:xfrm>
            <a:off x="7208638" y="1537175"/>
            <a:ext cx="3472724" cy="1015663"/>
          </a:xfrm>
          <a:prstGeom prst="rect">
            <a:avLst/>
          </a:prstGeom>
          <a:noFill/>
        </p:spPr>
        <p:txBody>
          <a:bodyPr wrap="square" rtlCol="0">
            <a:spAutoFit/>
          </a:bodyPr>
          <a:lstStyle>
            <a:defPPr>
              <a:defRPr lang="zh-CN"/>
            </a:defPPr>
            <a:lvl1pPr>
              <a:defRPr sz="2000">
                <a:solidFill>
                  <a:schemeClr val="accent2"/>
                </a:solidFill>
                <a:latin typeface="+mn-ea"/>
                <a:ea typeface="+mn-ea"/>
              </a:defRPr>
            </a:lvl1pPr>
          </a:lstStyle>
          <a:p>
            <a:pPr>
              <a:lnSpc>
                <a:spcPct val="150000"/>
              </a:lnSpc>
            </a:pPr>
            <a:r>
              <a:rPr lang="zh-CN" altLang="en-US" dirty="0">
                <a:solidFill>
                  <a:schemeClr val="accent1"/>
                </a:solidFill>
              </a:rPr>
              <a:t>开扩、创新、</a:t>
            </a:r>
            <a:endParaRPr lang="en-US" altLang="zh-CN" dirty="0">
              <a:solidFill>
                <a:schemeClr val="accent1"/>
              </a:solidFill>
            </a:endParaRPr>
          </a:p>
          <a:p>
            <a:pPr>
              <a:lnSpc>
                <a:spcPct val="150000"/>
              </a:lnSpc>
            </a:pPr>
            <a:r>
              <a:rPr lang="zh-CN" altLang="en-US" dirty="0">
                <a:solidFill>
                  <a:schemeClr val="accent1"/>
                </a:solidFill>
              </a:rPr>
              <a:t>服务、服务、再服务</a:t>
            </a:r>
          </a:p>
        </p:txBody>
      </p:sp>
      <p:sp>
        <p:nvSpPr>
          <p:cNvPr id="29" name="Freeform 5"/>
          <p:cNvSpPr>
            <a:spLocks noChangeAspect="1"/>
          </p:cNvSpPr>
          <p:nvPr/>
        </p:nvSpPr>
        <p:spPr bwMode="auto">
          <a:xfrm>
            <a:off x="5912496" y="2829934"/>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033689" y="2891815"/>
            <a:ext cx="807843" cy="830997"/>
          </a:xfrm>
          <a:prstGeom prst="rect">
            <a:avLst/>
          </a:prstGeom>
          <a:noFill/>
        </p:spPr>
        <p:txBody>
          <a:bodyPr wrap="square" rtlCol="0">
            <a:spAutoFit/>
          </a:bodyPr>
          <a:lstStyle/>
          <a:p>
            <a:r>
              <a:rPr lang="zh-CN" altLang="en-US" sz="2400" dirty="0">
                <a:solidFill>
                  <a:schemeClr val="accent2"/>
                </a:solidFill>
                <a:latin typeface="+mn-ea"/>
                <a:ea typeface="+mn-ea"/>
              </a:rPr>
              <a:t>企业宗旨</a:t>
            </a:r>
          </a:p>
        </p:txBody>
      </p:sp>
      <p:sp>
        <p:nvSpPr>
          <p:cNvPr id="31" name="TextBox 30"/>
          <p:cNvSpPr txBox="1"/>
          <p:nvPr/>
        </p:nvSpPr>
        <p:spPr>
          <a:xfrm>
            <a:off x="7208638" y="2853289"/>
            <a:ext cx="3672408" cy="1015663"/>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dirty="0">
                <a:solidFill>
                  <a:schemeClr val="accent1"/>
                </a:solidFill>
              </a:rPr>
              <a:t>诚信、实惠、</a:t>
            </a:r>
            <a:endParaRPr lang="en-US" altLang="zh-CN" dirty="0">
              <a:solidFill>
                <a:schemeClr val="accent1"/>
              </a:solidFill>
            </a:endParaRPr>
          </a:p>
          <a:p>
            <a:r>
              <a:rPr lang="zh-CN" altLang="en-US" dirty="0">
                <a:solidFill>
                  <a:schemeClr val="accent1"/>
                </a:solidFill>
              </a:rPr>
              <a:t>原创、原创、再原创</a:t>
            </a:r>
          </a:p>
        </p:txBody>
      </p:sp>
      <p:sp>
        <p:nvSpPr>
          <p:cNvPr id="32" name="Freeform 5"/>
          <p:cNvSpPr>
            <a:spLocks noChangeAspect="1"/>
          </p:cNvSpPr>
          <p:nvPr/>
        </p:nvSpPr>
        <p:spPr bwMode="auto">
          <a:xfrm>
            <a:off x="5912496" y="4106941"/>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6041313" y="4195442"/>
            <a:ext cx="800219" cy="830997"/>
          </a:xfrm>
          <a:prstGeom prst="rect">
            <a:avLst/>
          </a:prstGeom>
          <a:noFill/>
        </p:spPr>
        <p:txBody>
          <a:bodyPr wrap="none" rtlCol="0">
            <a:spAutoFit/>
          </a:bodyPr>
          <a:lstStyle/>
          <a:p>
            <a:r>
              <a:rPr lang="zh-CN" altLang="en-US" sz="2400">
                <a:solidFill>
                  <a:schemeClr val="accent2"/>
                </a:solidFill>
                <a:latin typeface="+mn-ea"/>
                <a:ea typeface="+mn-ea"/>
              </a:rPr>
              <a:t>企业</a:t>
            </a:r>
            <a:endParaRPr lang="en-US" altLang="zh-CN" sz="2400" dirty="0">
              <a:solidFill>
                <a:schemeClr val="accent2"/>
              </a:solidFill>
              <a:latin typeface="+mn-ea"/>
              <a:ea typeface="+mn-ea"/>
            </a:endParaRPr>
          </a:p>
          <a:p>
            <a:r>
              <a:rPr lang="zh-CN" altLang="en-US" sz="2400" dirty="0">
                <a:solidFill>
                  <a:schemeClr val="accent2"/>
                </a:solidFill>
                <a:latin typeface="+mn-ea"/>
                <a:ea typeface="+mn-ea"/>
              </a:rPr>
              <a:t>文化</a:t>
            </a:r>
          </a:p>
        </p:txBody>
      </p:sp>
      <p:sp>
        <p:nvSpPr>
          <p:cNvPr id="34" name="TextBox 33"/>
          <p:cNvSpPr txBox="1"/>
          <p:nvPr/>
        </p:nvSpPr>
        <p:spPr>
          <a:xfrm>
            <a:off x="7208638" y="4330651"/>
            <a:ext cx="3672408" cy="553998"/>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dirty="0">
                <a:solidFill>
                  <a:schemeClr val="accent1"/>
                </a:solidFill>
              </a:rPr>
              <a:t>敬业、团结、开扩、求实</a:t>
            </a:r>
          </a:p>
        </p:txBody>
      </p:sp>
      <p:sp>
        <p:nvSpPr>
          <p:cNvPr id="35" name="Freeform 5"/>
          <p:cNvSpPr>
            <a:spLocks noChangeAspect="1"/>
          </p:cNvSpPr>
          <p:nvPr/>
        </p:nvSpPr>
        <p:spPr bwMode="auto">
          <a:xfrm>
            <a:off x="5912496" y="5451116"/>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rgbClr val="EE6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041313" y="5539617"/>
            <a:ext cx="800219" cy="830997"/>
          </a:xfrm>
          <a:prstGeom prst="rect">
            <a:avLst/>
          </a:prstGeom>
          <a:noFill/>
        </p:spPr>
        <p:txBody>
          <a:bodyPr wrap="none" rtlCol="0">
            <a:spAutoFit/>
          </a:bodyPr>
          <a:lstStyle/>
          <a:p>
            <a:r>
              <a:rPr lang="zh-CN" altLang="en-US" sz="2400">
                <a:solidFill>
                  <a:schemeClr val="accent2"/>
                </a:solidFill>
                <a:latin typeface="+mn-ea"/>
                <a:ea typeface="+mn-ea"/>
              </a:rPr>
              <a:t>经营</a:t>
            </a:r>
            <a:endParaRPr lang="en-US" altLang="zh-CN" sz="2400" dirty="0">
              <a:solidFill>
                <a:schemeClr val="accent2"/>
              </a:solidFill>
              <a:latin typeface="+mn-ea"/>
              <a:ea typeface="+mn-ea"/>
            </a:endParaRPr>
          </a:p>
          <a:p>
            <a:r>
              <a:rPr lang="zh-CN" altLang="en-US" sz="2400" dirty="0">
                <a:solidFill>
                  <a:schemeClr val="accent2"/>
                </a:solidFill>
                <a:latin typeface="+mn-ea"/>
                <a:ea typeface="+mn-ea"/>
              </a:rPr>
              <a:t>理念</a:t>
            </a:r>
          </a:p>
        </p:txBody>
      </p:sp>
      <p:sp>
        <p:nvSpPr>
          <p:cNvPr id="37" name="TextBox 36"/>
          <p:cNvSpPr txBox="1"/>
          <p:nvPr/>
        </p:nvSpPr>
        <p:spPr>
          <a:xfrm>
            <a:off x="7208638" y="5407868"/>
            <a:ext cx="3472724" cy="1015663"/>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pPr>
              <a:lnSpc>
                <a:spcPct val="100000"/>
              </a:lnSpc>
            </a:pPr>
            <a:r>
              <a:rPr lang="zh-CN" altLang="en-US" dirty="0">
                <a:solidFill>
                  <a:schemeClr val="accent1"/>
                </a:solidFill>
              </a:rPr>
              <a:t>以为经营钻石为理念、打造行业最具影响力的管理系统软件</a:t>
            </a:r>
          </a:p>
        </p:txBody>
      </p:sp>
      <p:cxnSp>
        <p:nvCxnSpPr>
          <p:cNvPr id="38" name="直接连接符 37"/>
          <p:cNvCxnSpPr/>
          <p:nvPr/>
        </p:nvCxnSpPr>
        <p:spPr bwMode="auto">
          <a:xfrm>
            <a:off x="7064622" y="2816993"/>
            <a:ext cx="0" cy="1004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7064622" y="4078235"/>
            <a:ext cx="0" cy="1012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7064622" y="5334350"/>
            <a:ext cx="0" cy="1052758"/>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1600412" y="1537175"/>
            <a:ext cx="2339102" cy="523220"/>
          </a:xfrm>
          <a:prstGeom prst="rect">
            <a:avLst/>
          </a:prstGeom>
          <a:noFill/>
        </p:spPr>
        <p:txBody>
          <a:bodyPr wrap="none" rtlCol="0">
            <a:spAutoFit/>
          </a:bodyPr>
          <a:lstStyle/>
          <a:p>
            <a:r>
              <a:rPr lang="zh-CN" altLang="en-US" sz="2800" dirty="0">
                <a:solidFill>
                  <a:schemeClr val="accent1"/>
                </a:solidFill>
                <a:latin typeface="+mn-ea"/>
                <a:ea typeface="+mn-ea"/>
              </a:rPr>
              <a:t>诚信铸就品质</a:t>
            </a:r>
          </a:p>
        </p:txBody>
      </p:sp>
      <p:sp>
        <p:nvSpPr>
          <p:cNvPr id="42" name="TextBox 41"/>
          <p:cNvSpPr txBox="1"/>
          <p:nvPr/>
        </p:nvSpPr>
        <p:spPr>
          <a:xfrm>
            <a:off x="2223108" y="2010140"/>
            <a:ext cx="2339102" cy="523220"/>
          </a:xfrm>
          <a:prstGeom prst="rect">
            <a:avLst/>
          </a:prstGeom>
          <a:noFill/>
        </p:spPr>
        <p:txBody>
          <a:bodyPr wrap="none" rtlCol="0">
            <a:spAutoFit/>
          </a:bodyPr>
          <a:lstStyle/>
          <a:p>
            <a:r>
              <a:rPr lang="zh-CN" altLang="en-US" sz="2800" dirty="0">
                <a:solidFill>
                  <a:schemeClr val="accent1"/>
                </a:solidFill>
                <a:latin typeface="+mn-ea"/>
                <a:ea typeface="+mn-ea"/>
              </a:rPr>
              <a:t>创新引领未来</a:t>
            </a:r>
          </a:p>
        </p:txBody>
      </p:sp>
      <p:pic>
        <p:nvPicPr>
          <p:cNvPr id="43" name="Picture 2" descr="E:\我的文档\鼎.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676" y="2450748"/>
            <a:ext cx="3786488" cy="402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79022"/>
      </p:ext>
    </p:extLst>
  </p:cSld>
  <p:clrMapOvr>
    <a:masterClrMapping/>
  </p:clrMapOvr>
  <mc:AlternateContent xmlns:mc="http://schemas.openxmlformats.org/markup-compatibility/2006" xmlns:p14="http://schemas.microsoft.com/office/powerpoint/2010/main">
    <mc:Choice Requires="p14">
      <p:transition spd="slow" p14:dur="800" advTm="14024">
        <p14:prism dir="d" isInverted="1"/>
      </p:transition>
    </mc:Choice>
    <mc:Fallback xmlns="">
      <p:transition spd="slow" advTm="140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42"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childTnLst>
                          </p:cTn>
                        </p:par>
                        <p:par>
                          <p:cTn id="18" fill="hold">
                            <p:stCondLst>
                              <p:cond delay="172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41"/>
                                        </p:tgtEl>
                                        <p:attrNameLst>
                                          <p:attrName>style.visibility</p:attrName>
                                        </p:attrNameLst>
                                      </p:cBhvr>
                                      <p:to>
                                        <p:strVal val="visible"/>
                                      </p:to>
                                    </p:set>
                                    <p:anim by="(-#ppt_w*2)" calcmode="lin" valueType="num">
                                      <p:cBhvr rctx="PPT">
                                        <p:cTn id="21" dur="500" autoRev="1" fill="hold">
                                          <p:stCondLst>
                                            <p:cond delay="0"/>
                                          </p:stCondLst>
                                        </p:cTn>
                                        <p:tgtEl>
                                          <p:spTgt spid="41"/>
                                        </p:tgtEl>
                                        <p:attrNameLst>
                                          <p:attrName>ppt_w</p:attrName>
                                        </p:attrNameLst>
                                      </p:cBhvr>
                                    </p:anim>
                                    <p:anim by="(#ppt_w*0.50)" calcmode="lin" valueType="num">
                                      <p:cBhvr>
                                        <p:cTn id="22" dur="500" decel="50000" autoRev="1" fill="hold">
                                          <p:stCondLst>
                                            <p:cond delay="0"/>
                                          </p:stCondLst>
                                        </p:cTn>
                                        <p:tgtEl>
                                          <p:spTgt spid="41"/>
                                        </p:tgtEl>
                                        <p:attrNameLst>
                                          <p:attrName>ppt_x</p:attrName>
                                        </p:attrNameLst>
                                      </p:cBhvr>
                                    </p:anim>
                                    <p:anim from="(-#ppt_h/2)" to="(#ppt_y)" calcmode="lin" valueType="num">
                                      <p:cBhvr>
                                        <p:cTn id="23" dur="1000" fill="hold">
                                          <p:stCondLst>
                                            <p:cond delay="0"/>
                                          </p:stCondLst>
                                        </p:cTn>
                                        <p:tgtEl>
                                          <p:spTgt spid="41"/>
                                        </p:tgtEl>
                                        <p:attrNameLst>
                                          <p:attrName>ppt_y</p:attrName>
                                        </p:attrNameLst>
                                      </p:cBhvr>
                                    </p:anim>
                                    <p:animRot by="21600000">
                                      <p:cBhvr>
                                        <p:cTn id="24" dur="1000" fill="hold">
                                          <p:stCondLst>
                                            <p:cond delay="0"/>
                                          </p:stCondLst>
                                        </p:cTn>
                                        <p:tgtEl>
                                          <p:spTgt spid="41"/>
                                        </p:tgtEl>
                                        <p:attrNameLst>
                                          <p:attrName>r</p:attrName>
                                        </p:attrNameLst>
                                      </p:cBhvr>
                                    </p:animRot>
                                  </p:childTnLst>
                                </p:cTn>
                              </p:par>
                            </p:childTnLst>
                          </p:cTn>
                        </p:par>
                        <p:par>
                          <p:cTn id="25" fill="hold">
                            <p:stCondLst>
                              <p:cond delay="322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2"/>
                                        </p:tgtEl>
                                        <p:attrNameLst>
                                          <p:attrName>style.visibility</p:attrName>
                                        </p:attrNameLst>
                                      </p:cBhvr>
                                      <p:to>
                                        <p:strVal val="visible"/>
                                      </p:to>
                                    </p:set>
                                    <p:anim by="(-#ppt_w*2)" calcmode="lin" valueType="num">
                                      <p:cBhvr rctx="PPT">
                                        <p:cTn id="28" dur="500" autoRev="1" fill="hold">
                                          <p:stCondLst>
                                            <p:cond delay="0"/>
                                          </p:stCondLst>
                                        </p:cTn>
                                        <p:tgtEl>
                                          <p:spTgt spid="42"/>
                                        </p:tgtEl>
                                        <p:attrNameLst>
                                          <p:attrName>ppt_w</p:attrName>
                                        </p:attrNameLst>
                                      </p:cBhvr>
                                    </p:anim>
                                    <p:anim by="(#ppt_w*0.50)" calcmode="lin" valueType="num">
                                      <p:cBhvr>
                                        <p:cTn id="29" dur="500" decel="50000" autoRev="1" fill="hold">
                                          <p:stCondLst>
                                            <p:cond delay="0"/>
                                          </p:stCondLst>
                                        </p:cTn>
                                        <p:tgtEl>
                                          <p:spTgt spid="42"/>
                                        </p:tgtEl>
                                        <p:attrNameLst>
                                          <p:attrName>ppt_x</p:attrName>
                                        </p:attrNameLst>
                                      </p:cBhvr>
                                    </p:anim>
                                    <p:anim from="(-#ppt_h/2)" to="(#ppt_y)" calcmode="lin" valueType="num">
                                      <p:cBhvr>
                                        <p:cTn id="30" dur="1000" fill="hold">
                                          <p:stCondLst>
                                            <p:cond delay="0"/>
                                          </p:stCondLst>
                                        </p:cTn>
                                        <p:tgtEl>
                                          <p:spTgt spid="42"/>
                                        </p:tgtEl>
                                        <p:attrNameLst>
                                          <p:attrName>ppt_y</p:attrName>
                                        </p:attrNameLst>
                                      </p:cBhvr>
                                    </p:anim>
                                    <p:animRot by="21600000">
                                      <p:cBhvr>
                                        <p:cTn id="31" dur="1000" fill="hold">
                                          <p:stCondLst>
                                            <p:cond delay="0"/>
                                          </p:stCondLst>
                                        </p:cTn>
                                        <p:tgtEl>
                                          <p:spTgt spid="42"/>
                                        </p:tgtEl>
                                        <p:attrNameLst>
                                          <p:attrName>r</p:attrName>
                                        </p:attrNameLst>
                                      </p:cBhvr>
                                    </p:animRot>
                                  </p:childTnLst>
                                </p:cTn>
                              </p:par>
                            </p:childTnLst>
                          </p:cTn>
                        </p:par>
                        <p:par>
                          <p:cTn id="32" fill="hold">
                            <p:stCondLst>
                              <p:cond delay="4720"/>
                            </p:stCondLst>
                            <p:childTnLst>
                              <p:par>
                                <p:cTn id="33" presetID="31"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400" fill="hold"/>
                                        <p:tgtEl>
                                          <p:spTgt spid="25"/>
                                        </p:tgtEl>
                                        <p:attrNameLst>
                                          <p:attrName>ppt_w</p:attrName>
                                        </p:attrNameLst>
                                      </p:cBhvr>
                                      <p:tavLst>
                                        <p:tav tm="0">
                                          <p:val>
                                            <p:fltVal val="0"/>
                                          </p:val>
                                        </p:tav>
                                        <p:tav tm="100000">
                                          <p:val>
                                            <p:strVal val="#ppt_w"/>
                                          </p:val>
                                        </p:tav>
                                      </p:tavLst>
                                    </p:anim>
                                    <p:anim calcmode="lin" valueType="num">
                                      <p:cBhvr>
                                        <p:cTn id="36" dur="400" fill="hold"/>
                                        <p:tgtEl>
                                          <p:spTgt spid="25"/>
                                        </p:tgtEl>
                                        <p:attrNameLst>
                                          <p:attrName>ppt_h</p:attrName>
                                        </p:attrNameLst>
                                      </p:cBhvr>
                                      <p:tavLst>
                                        <p:tav tm="0">
                                          <p:val>
                                            <p:fltVal val="0"/>
                                          </p:val>
                                        </p:tav>
                                        <p:tav tm="100000">
                                          <p:val>
                                            <p:strVal val="#ppt_h"/>
                                          </p:val>
                                        </p:tav>
                                      </p:tavLst>
                                    </p:anim>
                                    <p:anim calcmode="lin" valueType="num">
                                      <p:cBhvr>
                                        <p:cTn id="37" dur="400" fill="hold"/>
                                        <p:tgtEl>
                                          <p:spTgt spid="25"/>
                                        </p:tgtEl>
                                        <p:attrNameLst>
                                          <p:attrName>style.rotation</p:attrName>
                                        </p:attrNameLst>
                                      </p:cBhvr>
                                      <p:tavLst>
                                        <p:tav tm="0">
                                          <p:val>
                                            <p:fltVal val="90"/>
                                          </p:val>
                                        </p:tav>
                                        <p:tav tm="100000">
                                          <p:val>
                                            <p:fltVal val="0"/>
                                          </p:val>
                                        </p:tav>
                                      </p:tavLst>
                                    </p:anim>
                                    <p:animEffect transition="in" filter="fade">
                                      <p:cBhvr>
                                        <p:cTn id="38" dur="400"/>
                                        <p:tgtEl>
                                          <p:spTgt spid="25"/>
                                        </p:tgtEl>
                                      </p:cBhvr>
                                    </p:animEffect>
                                  </p:childTnLst>
                                </p:cTn>
                              </p:par>
                            </p:childTnLst>
                          </p:cTn>
                        </p:par>
                        <p:par>
                          <p:cTn id="39" fill="hold">
                            <p:stCondLst>
                              <p:cond delay="512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7"/>
                                        </p:tgtEl>
                                        <p:attrNameLst>
                                          <p:attrName>ppt_y</p:attrName>
                                        </p:attrNameLst>
                                      </p:cBhvr>
                                      <p:tavLst>
                                        <p:tav tm="0">
                                          <p:val>
                                            <p:strVal val="#ppt_y"/>
                                          </p:val>
                                        </p:tav>
                                        <p:tav tm="100000">
                                          <p:val>
                                            <p:strVal val="#ppt_y"/>
                                          </p:val>
                                        </p:tav>
                                      </p:tavLst>
                                    </p:anim>
                                    <p:anim calcmode="lin" valueType="num">
                                      <p:cBhvr>
                                        <p:cTn id="4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7"/>
                                        </p:tgtEl>
                                      </p:cBhvr>
                                    </p:animEffect>
                                  </p:childTnLst>
                                </p:cTn>
                              </p:par>
                            </p:childTnLst>
                          </p:cTn>
                        </p:par>
                        <p:par>
                          <p:cTn id="47" fill="hold">
                            <p:stCondLst>
                              <p:cond delay="5770"/>
                            </p:stCondLst>
                            <p:childTnLst>
                              <p:par>
                                <p:cTn id="48" presetID="16" presetClass="entr" presetSubtype="42"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arn(outHorizontal)">
                                      <p:cBhvr>
                                        <p:cTn id="50" dur="500"/>
                                        <p:tgtEl>
                                          <p:spTgt spid="26"/>
                                        </p:tgtEl>
                                      </p:cBhvr>
                                    </p:animEffect>
                                  </p:childTnLst>
                                </p:cTn>
                              </p:par>
                            </p:childTnLst>
                          </p:cTn>
                        </p:par>
                        <p:par>
                          <p:cTn id="51" fill="hold">
                            <p:stCondLst>
                              <p:cond delay="627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400"/>
                                        <p:tgtEl>
                                          <p:spTgt spid="28"/>
                                        </p:tgtEl>
                                      </p:cBhvr>
                                    </p:animEffect>
                                  </p:childTnLst>
                                </p:cTn>
                              </p:par>
                            </p:childTnLst>
                          </p:cTn>
                        </p:par>
                        <p:par>
                          <p:cTn id="55" fill="hold">
                            <p:stCondLst>
                              <p:cond delay="6670"/>
                            </p:stCondLst>
                            <p:childTnLst>
                              <p:par>
                                <p:cTn id="56" presetID="3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400" fill="hold"/>
                                        <p:tgtEl>
                                          <p:spTgt spid="29"/>
                                        </p:tgtEl>
                                        <p:attrNameLst>
                                          <p:attrName>ppt_w</p:attrName>
                                        </p:attrNameLst>
                                      </p:cBhvr>
                                      <p:tavLst>
                                        <p:tav tm="0">
                                          <p:val>
                                            <p:fltVal val="0"/>
                                          </p:val>
                                        </p:tav>
                                        <p:tav tm="100000">
                                          <p:val>
                                            <p:strVal val="#ppt_w"/>
                                          </p:val>
                                        </p:tav>
                                      </p:tavLst>
                                    </p:anim>
                                    <p:anim calcmode="lin" valueType="num">
                                      <p:cBhvr>
                                        <p:cTn id="59" dur="400" fill="hold"/>
                                        <p:tgtEl>
                                          <p:spTgt spid="29"/>
                                        </p:tgtEl>
                                        <p:attrNameLst>
                                          <p:attrName>ppt_h</p:attrName>
                                        </p:attrNameLst>
                                      </p:cBhvr>
                                      <p:tavLst>
                                        <p:tav tm="0">
                                          <p:val>
                                            <p:fltVal val="0"/>
                                          </p:val>
                                        </p:tav>
                                        <p:tav tm="100000">
                                          <p:val>
                                            <p:strVal val="#ppt_h"/>
                                          </p:val>
                                        </p:tav>
                                      </p:tavLst>
                                    </p:anim>
                                    <p:anim calcmode="lin" valueType="num">
                                      <p:cBhvr>
                                        <p:cTn id="60" dur="400" fill="hold"/>
                                        <p:tgtEl>
                                          <p:spTgt spid="29"/>
                                        </p:tgtEl>
                                        <p:attrNameLst>
                                          <p:attrName>style.rotation</p:attrName>
                                        </p:attrNameLst>
                                      </p:cBhvr>
                                      <p:tavLst>
                                        <p:tav tm="0">
                                          <p:val>
                                            <p:fltVal val="90"/>
                                          </p:val>
                                        </p:tav>
                                        <p:tav tm="100000">
                                          <p:val>
                                            <p:fltVal val="0"/>
                                          </p:val>
                                        </p:tav>
                                      </p:tavLst>
                                    </p:anim>
                                    <p:animEffect transition="in" filter="fade">
                                      <p:cBhvr>
                                        <p:cTn id="61" dur="400"/>
                                        <p:tgtEl>
                                          <p:spTgt spid="29"/>
                                        </p:tgtEl>
                                      </p:cBhvr>
                                    </p:animEffect>
                                  </p:childTnLst>
                                </p:cTn>
                              </p:par>
                            </p:childTnLst>
                          </p:cTn>
                        </p:par>
                        <p:par>
                          <p:cTn id="62" fill="hold">
                            <p:stCondLst>
                              <p:cond delay="707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30"/>
                                        </p:tgtEl>
                                        <p:attrNameLst>
                                          <p:attrName>ppt_y</p:attrName>
                                        </p:attrNameLst>
                                      </p:cBhvr>
                                      <p:tavLst>
                                        <p:tav tm="0">
                                          <p:val>
                                            <p:strVal val="#ppt_y"/>
                                          </p:val>
                                        </p:tav>
                                        <p:tav tm="100000">
                                          <p:val>
                                            <p:strVal val="#ppt_y"/>
                                          </p:val>
                                        </p:tav>
                                      </p:tavLst>
                                    </p:anim>
                                    <p:anim calcmode="lin" valueType="num">
                                      <p:cBhvr>
                                        <p:cTn id="6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30"/>
                                        </p:tgtEl>
                                      </p:cBhvr>
                                    </p:animEffect>
                                  </p:childTnLst>
                                </p:cTn>
                              </p:par>
                            </p:childTnLst>
                          </p:cTn>
                        </p:par>
                        <p:par>
                          <p:cTn id="70" fill="hold">
                            <p:stCondLst>
                              <p:cond delay="7720"/>
                            </p:stCondLst>
                            <p:childTnLst>
                              <p:par>
                                <p:cTn id="71" presetID="16" presetClass="entr" presetSubtype="42" fill="hold"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barn(outHorizontal)">
                                      <p:cBhvr>
                                        <p:cTn id="73" dur="500"/>
                                        <p:tgtEl>
                                          <p:spTgt spid="38"/>
                                        </p:tgtEl>
                                      </p:cBhvr>
                                    </p:animEffect>
                                  </p:childTnLst>
                                </p:cTn>
                              </p:par>
                            </p:childTnLst>
                          </p:cTn>
                        </p:par>
                        <p:par>
                          <p:cTn id="74" fill="hold">
                            <p:stCondLst>
                              <p:cond delay="8220"/>
                            </p:stCondLst>
                            <p:childTnLst>
                              <p:par>
                                <p:cTn id="75" presetID="2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400"/>
                                        <p:tgtEl>
                                          <p:spTgt spid="31"/>
                                        </p:tgtEl>
                                      </p:cBhvr>
                                    </p:animEffect>
                                  </p:childTnLst>
                                </p:cTn>
                              </p:par>
                            </p:childTnLst>
                          </p:cTn>
                        </p:par>
                        <p:par>
                          <p:cTn id="78" fill="hold">
                            <p:stCondLst>
                              <p:cond delay="8620"/>
                            </p:stCondLst>
                            <p:childTnLst>
                              <p:par>
                                <p:cTn id="79" presetID="31"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p:cTn id="81" dur="400" fill="hold"/>
                                        <p:tgtEl>
                                          <p:spTgt spid="32"/>
                                        </p:tgtEl>
                                        <p:attrNameLst>
                                          <p:attrName>ppt_w</p:attrName>
                                        </p:attrNameLst>
                                      </p:cBhvr>
                                      <p:tavLst>
                                        <p:tav tm="0">
                                          <p:val>
                                            <p:fltVal val="0"/>
                                          </p:val>
                                        </p:tav>
                                        <p:tav tm="100000">
                                          <p:val>
                                            <p:strVal val="#ppt_w"/>
                                          </p:val>
                                        </p:tav>
                                      </p:tavLst>
                                    </p:anim>
                                    <p:anim calcmode="lin" valueType="num">
                                      <p:cBhvr>
                                        <p:cTn id="82" dur="400" fill="hold"/>
                                        <p:tgtEl>
                                          <p:spTgt spid="32"/>
                                        </p:tgtEl>
                                        <p:attrNameLst>
                                          <p:attrName>ppt_h</p:attrName>
                                        </p:attrNameLst>
                                      </p:cBhvr>
                                      <p:tavLst>
                                        <p:tav tm="0">
                                          <p:val>
                                            <p:fltVal val="0"/>
                                          </p:val>
                                        </p:tav>
                                        <p:tav tm="100000">
                                          <p:val>
                                            <p:strVal val="#ppt_h"/>
                                          </p:val>
                                        </p:tav>
                                      </p:tavLst>
                                    </p:anim>
                                    <p:anim calcmode="lin" valueType="num">
                                      <p:cBhvr>
                                        <p:cTn id="83" dur="400" fill="hold"/>
                                        <p:tgtEl>
                                          <p:spTgt spid="32"/>
                                        </p:tgtEl>
                                        <p:attrNameLst>
                                          <p:attrName>style.rotation</p:attrName>
                                        </p:attrNameLst>
                                      </p:cBhvr>
                                      <p:tavLst>
                                        <p:tav tm="0">
                                          <p:val>
                                            <p:fltVal val="90"/>
                                          </p:val>
                                        </p:tav>
                                        <p:tav tm="100000">
                                          <p:val>
                                            <p:fltVal val="0"/>
                                          </p:val>
                                        </p:tav>
                                      </p:tavLst>
                                    </p:anim>
                                    <p:animEffect transition="in" filter="fade">
                                      <p:cBhvr>
                                        <p:cTn id="84" dur="400"/>
                                        <p:tgtEl>
                                          <p:spTgt spid="32"/>
                                        </p:tgtEl>
                                      </p:cBhvr>
                                    </p:animEffect>
                                  </p:childTnLst>
                                </p:cTn>
                              </p:par>
                            </p:childTnLst>
                          </p:cTn>
                        </p:par>
                        <p:par>
                          <p:cTn id="85" fill="hold">
                            <p:stCondLst>
                              <p:cond delay="902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3"/>
                                        </p:tgtEl>
                                        <p:attrNameLst>
                                          <p:attrName>ppt_y</p:attrName>
                                        </p:attrNameLst>
                                      </p:cBhvr>
                                      <p:tavLst>
                                        <p:tav tm="0">
                                          <p:val>
                                            <p:strVal val="#ppt_y"/>
                                          </p:val>
                                        </p:tav>
                                        <p:tav tm="100000">
                                          <p:val>
                                            <p:strVal val="#ppt_y"/>
                                          </p:val>
                                        </p:tav>
                                      </p:tavLst>
                                    </p:anim>
                                    <p:anim calcmode="lin" valueType="num">
                                      <p:cBhvr>
                                        <p:cTn id="90"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3"/>
                                        </p:tgtEl>
                                      </p:cBhvr>
                                    </p:animEffect>
                                  </p:childTnLst>
                                </p:cTn>
                              </p:par>
                            </p:childTnLst>
                          </p:cTn>
                        </p:par>
                        <p:par>
                          <p:cTn id="93" fill="hold">
                            <p:stCondLst>
                              <p:cond delay="9670"/>
                            </p:stCondLst>
                            <p:childTnLst>
                              <p:par>
                                <p:cTn id="94" presetID="16" presetClass="entr" presetSubtype="42"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arn(outHorizontal)">
                                      <p:cBhvr>
                                        <p:cTn id="96" dur="500"/>
                                        <p:tgtEl>
                                          <p:spTgt spid="39"/>
                                        </p:tgtEl>
                                      </p:cBhvr>
                                    </p:animEffect>
                                  </p:childTnLst>
                                </p:cTn>
                              </p:par>
                            </p:childTnLst>
                          </p:cTn>
                        </p:par>
                        <p:par>
                          <p:cTn id="97" fill="hold">
                            <p:stCondLst>
                              <p:cond delay="10170"/>
                            </p:stCondLst>
                            <p:childTnLst>
                              <p:par>
                                <p:cTn id="98" presetID="22" presetClass="entr" presetSubtype="8"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wipe(left)">
                                      <p:cBhvr>
                                        <p:cTn id="100" dur="400"/>
                                        <p:tgtEl>
                                          <p:spTgt spid="34"/>
                                        </p:tgtEl>
                                      </p:cBhvr>
                                    </p:animEffect>
                                  </p:childTnLst>
                                </p:cTn>
                              </p:par>
                            </p:childTnLst>
                          </p:cTn>
                        </p:par>
                        <p:par>
                          <p:cTn id="101" fill="hold">
                            <p:stCondLst>
                              <p:cond delay="10570"/>
                            </p:stCondLst>
                            <p:childTnLst>
                              <p:par>
                                <p:cTn id="102" presetID="31" presetClass="entr" presetSubtype="0" fill="hold" grpId="0" nodeType="after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400" fill="hold"/>
                                        <p:tgtEl>
                                          <p:spTgt spid="35"/>
                                        </p:tgtEl>
                                        <p:attrNameLst>
                                          <p:attrName>ppt_w</p:attrName>
                                        </p:attrNameLst>
                                      </p:cBhvr>
                                      <p:tavLst>
                                        <p:tav tm="0">
                                          <p:val>
                                            <p:fltVal val="0"/>
                                          </p:val>
                                        </p:tav>
                                        <p:tav tm="100000">
                                          <p:val>
                                            <p:strVal val="#ppt_w"/>
                                          </p:val>
                                        </p:tav>
                                      </p:tavLst>
                                    </p:anim>
                                    <p:anim calcmode="lin" valueType="num">
                                      <p:cBhvr>
                                        <p:cTn id="105" dur="400" fill="hold"/>
                                        <p:tgtEl>
                                          <p:spTgt spid="35"/>
                                        </p:tgtEl>
                                        <p:attrNameLst>
                                          <p:attrName>ppt_h</p:attrName>
                                        </p:attrNameLst>
                                      </p:cBhvr>
                                      <p:tavLst>
                                        <p:tav tm="0">
                                          <p:val>
                                            <p:fltVal val="0"/>
                                          </p:val>
                                        </p:tav>
                                        <p:tav tm="100000">
                                          <p:val>
                                            <p:strVal val="#ppt_h"/>
                                          </p:val>
                                        </p:tav>
                                      </p:tavLst>
                                    </p:anim>
                                    <p:anim calcmode="lin" valueType="num">
                                      <p:cBhvr>
                                        <p:cTn id="106" dur="400" fill="hold"/>
                                        <p:tgtEl>
                                          <p:spTgt spid="35"/>
                                        </p:tgtEl>
                                        <p:attrNameLst>
                                          <p:attrName>style.rotation</p:attrName>
                                        </p:attrNameLst>
                                      </p:cBhvr>
                                      <p:tavLst>
                                        <p:tav tm="0">
                                          <p:val>
                                            <p:fltVal val="90"/>
                                          </p:val>
                                        </p:tav>
                                        <p:tav tm="100000">
                                          <p:val>
                                            <p:fltVal val="0"/>
                                          </p:val>
                                        </p:tav>
                                      </p:tavLst>
                                    </p:anim>
                                    <p:animEffect transition="in" filter="fade">
                                      <p:cBhvr>
                                        <p:cTn id="107" dur="400"/>
                                        <p:tgtEl>
                                          <p:spTgt spid="35"/>
                                        </p:tgtEl>
                                      </p:cBhvr>
                                    </p:animEffect>
                                  </p:childTnLst>
                                </p:cTn>
                              </p:par>
                            </p:childTnLst>
                          </p:cTn>
                        </p:par>
                        <p:par>
                          <p:cTn id="108" fill="hold">
                            <p:stCondLst>
                              <p:cond delay="10970"/>
                            </p:stCondLst>
                            <p:childTnLst>
                              <p:par>
                                <p:cTn id="109" presetID="41" presetClass="entr" presetSubtype="0" fill="hold" grpId="0" nodeType="afterEffect">
                                  <p:stCondLst>
                                    <p:cond delay="0"/>
                                  </p:stCondLst>
                                  <p:iterate type="lt">
                                    <p:tmPct val="10000"/>
                                  </p:iterate>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36"/>
                                        </p:tgtEl>
                                        <p:attrNameLst>
                                          <p:attrName>ppt_y</p:attrName>
                                        </p:attrNameLst>
                                      </p:cBhvr>
                                      <p:tavLst>
                                        <p:tav tm="0">
                                          <p:val>
                                            <p:strVal val="#ppt_y"/>
                                          </p:val>
                                        </p:tav>
                                        <p:tav tm="100000">
                                          <p:val>
                                            <p:strVal val="#ppt_y"/>
                                          </p:val>
                                        </p:tav>
                                      </p:tavLst>
                                    </p:anim>
                                    <p:anim calcmode="lin" valueType="num">
                                      <p:cBhvr>
                                        <p:cTn id="1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36"/>
                                        </p:tgtEl>
                                      </p:cBhvr>
                                    </p:animEffect>
                                  </p:childTnLst>
                                </p:cTn>
                              </p:par>
                            </p:childTnLst>
                          </p:cTn>
                        </p:par>
                        <p:par>
                          <p:cTn id="116" fill="hold">
                            <p:stCondLst>
                              <p:cond delay="11620"/>
                            </p:stCondLst>
                            <p:childTnLst>
                              <p:par>
                                <p:cTn id="117" presetID="16" presetClass="entr" presetSubtype="42" fill="hold" nodeType="after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barn(outHorizontal)">
                                      <p:cBhvr>
                                        <p:cTn id="119" dur="500"/>
                                        <p:tgtEl>
                                          <p:spTgt spid="40"/>
                                        </p:tgtEl>
                                      </p:cBhvr>
                                    </p:animEffect>
                                  </p:childTnLst>
                                </p:cTn>
                              </p:par>
                            </p:childTnLst>
                          </p:cTn>
                        </p:par>
                        <p:par>
                          <p:cTn id="120" fill="hold">
                            <p:stCondLst>
                              <p:cond delay="12120"/>
                            </p:stCondLst>
                            <p:childTnLst>
                              <p:par>
                                <p:cTn id="121" presetID="22" presetClass="entr" presetSubtype="8" fill="hold" grpId="0" nodeType="after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left)">
                                      <p:cBhvr>
                                        <p:cTn id="123"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5" grpId="0" animBg="1"/>
      <p:bldP spid="27" grpId="0"/>
      <p:bldP spid="28" grpId="0"/>
      <p:bldP spid="29" grpId="0" animBg="1"/>
      <p:bldP spid="30" grpId="0"/>
      <p:bldP spid="31" grpId="0"/>
      <p:bldP spid="32" grpId="0" animBg="1"/>
      <p:bldP spid="33" grpId="0"/>
      <p:bldP spid="34" grpId="0"/>
      <p:bldP spid="35" grpId="0" animBg="1"/>
      <p:bldP spid="36" grpId="0"/>
      <p:bldP spid="37"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4.2 </a:t>
            </a:r>
            <a:r>
              <a:rPr lang="zh-CN" altLang="en-US" sz="2800" dirty="0">
                <a:solidFill>
                  <a:schemeClr val="accent2"/>
                </a:solidFill>
                <a:latin typeface="微软雅黑"/>
                <a:ea typeface="微软雅黑"/>
              </a:rPr>
              <a:t>五年发展规划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4" name="Oval 5"/>
          <p:cNvSpPr>
            <a:spLocks noChangeArrowheads="1"/>
          </p:cNvSpPr>
          <p:nvPr/>
        </p:nvSpPr>
        <p:spPr bwMode="auto">
          <a:xfrm>
            <a:off x="3775975" y="1325563"/>
            <a:ext cx="1247775" cy="1252537"/>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 name="Oval 6"/>
          <p:cNvSpPr>
            <a:spLocks noChangeArrowheads="1"/>
          </p:cNvSpPr>
          <p:nvPr/>
        </p:nvSpPr>
        <p:spPr bwMode="auto">
          <a:xfrm>
            <a:off x="3775975" y="3178175"/>
            <a:ext cx="1247775" cy="12509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7"/>
          <p:cNvSpPr>
            <a:spLocks noChangeArrowheads="1"/>
          </p:cNvSpPr>
          <p:nvPr/>
        </p:nvSpPr>
        <p:spPr bwMode="auto">
          <a:xfrm>
            <a:off x="3775975" y="5068888"/>
            <a:ext cx="1247775" cy="12525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8"/>
          <p:cNvSpPr>
            <a:spLocks noChangeArrowheads="1"/>
          </p:cNvSpPr>
          <p:nvPr/>
        </p:nvSpPr>
        <p:spPr bwMode="auto">
          <a:xfrm>
            <a:off x="581925" y="2644775"/>
            <a:ext cx="2490788" cy="2501900"/>
          </a:xfrm>
          <a:prstGeom prst="ellipse">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729563" y="2790825"/>
            <a:ext cx="2197100" cy="2208212"/>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7674875" y="1382713"/>
            <a:ext cx="4070350" cy="5043487"/>
          </a:xfrm>
          <a:custGeom>
            <a:avLst/>
            <a:gdLst>
              <a:gd name="T0" fmla="*/ 185 w 5228"/>
              <a:gd name="T1" fmla="*/ 0 h 6450"/>
              <a:gd name="T2" fmla="*/ 5044 w 5228"/>
              <a:gd name="T3" fmla="*/ 0 h 6450"/>
              <a:gd name="T4" fmla="*/ 5228 w 5228"/>
              <a:gd name="T5" fmla="*/ 184 h 6450"/>
              <a:gd name="T6" fmla="*/ 5228 w 5228"/>
              <a:gd name="T7" fmla="*/ 6266 h 6450"/>
              <a:gd name="T8" fmla="*/ 5044 w 5228"/>
              <a:gd name="T9" fmla="*/ 6450 h 6450"/>
              <a:gd name="T10" fmla="*/ 185 w 5228"/>
              <a:gd name="T11" fmla="*/ 6450 h 6450"/>
              <a:gd name="T12" fmla="*/ 0 w 5228"/>
              <a:gd name="T13" fmla="*/ 6266 h 6450"/>
              <a:gd name="T14" fmla="*/ 0 w 5228"/>
              <a:gd name="T15" fmla="*/ 184 h 6450"/>
              <a:gd name="T16" fmla="*/ 185 w 5228"/>
              <a:gd name="T17" fmla="*/ 0 h 6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8" h="6450">
                <a:moveTo>
                  <a:pt x="185" y="0"/>
                </a:moveTo>
                <a:lnTo>
                  <a:pt x="5044" y="0"/>
                </a:lnTo>
                <a:cubicBezTo>
                  <a:pt x="5146" y="0"/>
                  <a:pt x="5228" y="83"/>
                  <a:pt x="5228" y="184"/>
                </a:cubicBezTo>
                <a:lnTo>
                  <a:pt x="5228" y="6266"/>
                </a:lnTo>
                <a:cubicBezTo>
                  <a:pt x="5228" y="6367"/>
                  <a:pt x="5146" y="6450"/>
                  <a:pt x="5044" y="6450"/>
                </a:cubicBezTo>
                <a:lnTo>
                  <a:pt x="185" y="6450"/>
                </a:lnTo>
                <a:cubicBezTo>
                  <a:pt x="83" y="6450"/>
                  <a:pt x="0" y="6367"/>
                  <a:pt x="0" y="6266"/>
                </a:cubicBezTo>
                <a:lnTo>
                  <a:pt x="0" y="184"/>
                </a:lnTo>
                <a:cubicBezTo>
                  <a:pt x="0" y="83"/>
                  <a:pt x="83" y="0"/>
                  <a:pt x="185" y="0"/>
                </a:cubicBezTo>
                <a:close/>
              </a:path>
            </a:pathLst>
          </a:custGeom>
          <a:solidFill>
            <a:schemeClr val="accent2">
              <a:lumMod val="95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1"/>
          <p:cNvSpPr>
            <a:spLocks/>
          </p:cNvSpPr>
          <p:nvPr/>
        </p:nvSpPr>
        <p:spPr bwMode="auto">
          <a:xfrm>
            <a:off x="7560575" y="1704390"/>
            <a:ext cx="107950" cy="630237"/>
          </a:xfrm>
          <a:custGeom>
            <a:avLst/>
            <a:gdLst>
              <a:gd name="T0" fmla="*/ 139 w 139"/>
              <a:gd name="T1" fmla="*/ 0 h 806"/>
              <a:gd name="T2" fmla="*/ 0 w 139"/>
              <a:gd name="T3" fmla="*/ 110 h 806"/>
              <a:gd name="T4" fmla="*/ 0 w 139"/>
              <a:gd name="T5" fmla="*/ 806 h 806"/>
              <a:gd name="T6" fmla="*/ 139 w 139"/>
              <a:gd name="T7" fmla="*/ 696 h 806"/>
              <a:gd name="T8" fmla="*/ 139 w 139"/>
              <a:gd name="T9" fmla="*/ 0 h 806"/>
            </a:gdLst>
            <a:ahLst/>
            <a:cxnLst>
              <a:cxn ang="0">
                <a:pos x="T0" y="T1"/>
              </a:cxn>
              <a:cxn ang="0">
                <a:pos x="T2" y="T3"/>
              </a:cxn>
              <a:cxn ang="0">
                <a:pos x="T4" y="T5"/>
              </a:cxn>
              <a:cxn ang="0">
                <a:pos x="T6" y="T7"/>
              </a:cxn>
              <a:cxn ang="0">
                <a:pos x="T8" y="T9"/>
              </a:cxn>
            </a:cxnLst>
            <a:rect l="0" t="0" r="r" b="b"/>
            <a:pathLst>
              <a:path w="139" h="806">
                <a:moveTo>
                  <a:pt x="139" y="0"/>
                </a:moveTo>
                <a:lnTo>
                  <a:pt x="0" y="110"/>
                </a:lnTo>
                <a:lnTo>
                  <a:pt x="0" y="806"/>
                </a:lnTo>
                <a:lnTo>
                  <a:pt x="139" y="696"/>
                </a:lnTo>
                <a:lnTo>
                  <a:pt x="1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12"/>
          <p:cNvSpPr>
            <a:spLocks/>
          </p:cNvSpPr>
          <p:nvPr/>
        </p:nvSpPr>
        <p:spPr bwMode="auto">
          <a:xfrm>
            <a:off x="7560575" y="1790115"/>
            <a:ext cx="2794000" cy="544512"/>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cxnSp>
        <p:nvCxnSpPr>
          <p:cNvPr id="12" name="直接连接符 11"/>
          <p:cNvCxnSpPr/>
          <p:nvPr/>
        </p:nvCxnSpPr>
        <p:spPr bwMode="auto">
          <a:xfrm>
            <a:off x="3138985" y="3856672"/>
            <a:ext cx="615238" cy="0"/>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flipV="1">
            <a:off x="2811439" y="2356743"/>
            <a:ext cx="888193" cy="604821"/>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2661313" y="4940490"/>
            <a:ext cx="1038319" cy="634253"/>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992871" y="2165350"/>
            <a:ext cx="800219" cy="338554"/>
          </a:xfrm>
          <a:prstGeom prst="rect">
            <a:avLst/>
          </a:prstGeom>
          <a:noFill/>
        </p:spPr>
        <p:txBody>
          <a:bodyPr wrap="none" rtlCol="0">
            <a:spAutoFit/>
          </a:bodyPr>
          <a:lstStyle/>
          <a:p>
            <a:r>
              <a:rPr lang="zh-CN" altLang="en-US" sz="1600" dirty="0">
                <a:solidFill>
                  <a:schemeClr val="accent2"/>
                </a:solidFill>
                <a:latin typeface="+mn-ea"/>
                <a:ea typeface="+mn-ea"/>
              </a:rPr>
              <a:t>个门店</a:t>
            </a:r>
          </a:p>
        </p:txBody>
      </p:sp>
      <p:sp>
        <p:nvSpPr>
          <p:cNvPr id="16" name="Freeform 32"/>
          <p:cNvSpPr>
            <a:spLocks noEditPoints="1"/>
          </p:cNvSpPr>
          <p:nvPr/>
        </p:nvSpPr>
        <p:spPr bwMode="auto">
          <a:xfrm>
            <a:off x="3851380" y="1643062"/>
            <a:ext cx="1096963" cy="522288"/>
          </a:xfrm>
          <a:custGeom>
            <a:avLst/>
            <a:gdLst>
              <a:gd name="T0" fmla="*/ 229 w 1329"/>
              <a:gd name="T1" fmla="*/ 255 h 644"/>
              <a:gd name="T2" fmla="*/ 245 w 1329"/>
              <a:gd name="T3" fmla="*/ 551 h 644"/>
              <a:gd name="T4" fmla="*/ 1 w 1329"/>
              <a:gd name="T5" fmla="*/ 634 h 644"/>
              <a:gd name="T6" fmla="*/ 1 w 1329"/>
              <a:gd name="T7" fmla="*/ 551 h 644"/>
              <a:gd name="T8" fmla="*/ 160 w 1329"/>
              <a:gd name="T9" fmla="*/ 223 h 644"/>
              <a:gd name="T10" fmla="*/ 167 w 1329"/>
              <a:gd name="T11" fmla="*/ 108 h 644"/>
              <a:gd name="T12" fmla="*/ 85 w 1329"/>
              <a:gd name="T13" fmla="*/ 195 h 644"/>
              <a:gd name="T14" fmla="*/ 85 w 1329"/>
              <a:gd name="T15" fmla="*/ 254 h 644"/>
              <a:gd name="T16" fmla="*/ 8 w 1329"/>
              <a:gd name="T17" fmla="*/ 150 h 644"/>
              <a:gd name="T18" fmla="*/ 124 w 1329"/>
              <a:gd name="T19" fmla="*/ 0 h 644"/>
              <a:gd name="T20" fmla="*/ 221 w 1329"/>
              <a:gd name="T21" fmla="*/ 47 h 644"/>
              <a:gd name="T22" fmla="*/ 512 w 1329"/>
              <a:gd name="T23" fmla="*/ 494 h 644"/>
              <a:gd name="T24" fmla="*/ 396 w 1329"/>
              <a:gd name="T25" fmla="*/ 644 h 644"/>
              <a:gd name="T26" fmla="*/ 294 w 1329"/>
              <a:gd name="T27" fmla="*/ 600 h 644"/>
              <a:gd name="T28" fmla="*/ 260 w 1329"/>
              <a:gd name="T29" fmla="*/ 150 h 644"/>
              <a:gd name="T30" fmla="*/ 376 w 1329"/>
              <a:gd name="T31" fmla="*/ 0 h 644"/>
              <a:gd name="T32" fmla="*/ 478 w 1329"/>
              <a:gd name="T33" fmla="*/ 44 h 644"/>
              <a:gd name="T34" fmla="*/ 512 w 1329"/>
              <a:gd name="T35" fmla="*/ 494 h 644"/>
              <a:gd name="T36" fmla="*/ 435 w 1329"/>
              <a:gd name="T37" fmla="*/ 174 h 644"/>
              <a:gd name="T38" fmla="*/ 392 w 1329"/>
              <a:gd name="T39" fmla="*/ 89 h 644"/>
              <a:gd name="T40" fmla="*/ 338 w 1329"/>
              <a:gd name="T41" fmla="*/ 466 h 644"/>
              <a:gd name="T42" fmla="*/ 435 w 1329"/>
              <a:gd name="T43" fmla="*/ 466 h 644"/>
              <a:gd name="T44" fmla="*/ 750 w 1329"/>
              <a:gd name="T45" fmla="*/ 600 h 644"/>
              <a:gd name="T46" fmla="*/ 648 w 1329"/>
              <a:gd name="T47" fmla="*/ 644 h 644"/>
              <a:gd name="T48" fmla="*/ 532 w 1329"/>
              <a:gd name="T49" fmla="*/ 494 h 644"/>
              <a:gd name="T50" fmla="*/ 566 w 1329"/>
              <a:gd name="T51" fmla="*/ 44 h 644"/>
              <a:gd name="T52" fmla="*/ 668 w 1329"/>
              <a:gd name="T53" fmla="*/ 0 h 644"/>
              <a:gd name="T54" fmla="*/ 785 w 1329"/>
              <a:gd name="T55" fmla="*/ 150 h 644"/>
              <a:gd name="T56" fmla="*/ 707 w 1329"/>
              <a:gd name="T57" fmla="*/ 466 h 644"/>
              <a:gd name="T58" fmla="*/ 701 w 1329"/>
              <a:gd name="T59" fmla="*/ 116 h 644"/>
              <a:gd name="T60" fmla="*/ 610 w 1329"/>
              <a:gd name="T61" fmla="*/ 174 h 644"/>
              <a:gd name="T62" fmla="*/ 660 w 1329"/>
              <a:gd name="T63" fmla="*/ 551 h 644"/>
              <a:gd name="T64" fmla="*/ 1057 w 1329"/>
              <a:gd name="T65" fmla="*/ 494 h 644"/>
              <a:gd name="T66" fmla="*/ 941 w 1329"/>
              <a:gd name="T67" fmla="*/ 644 h 644"/>
              <a:gd name="T68" fmla="*/ 838 w 1329"/>
              <a:gd name="T69" fmla="*/ 600 h 644"/>
              <a:gd name="T70" fmla="*/ 804 w 1329"/>
              <a:gd name="T71" fmla="*/ 150 h 644"/>
              <a:gd name="T72" fmla="*/ 920 w 1329"/>
              <a:gd name="T73" fmla="*/ 0 h 644"/>
              <a:gd name="T74" fmla="*/ 1022 w 1329"/>
              <a:gd name="T75" fmla="*/ 44 h 644"/>
              <a:gd name="T76" fmla="*/ 1057 w 1329"/>
              <a:gd name="T77" fmla="*/ 494 h 644"/>
              <a:gd name="T78" fmla="*/ 979 w 1329"/>
              <a:gd name="T79" fmla="*/ 174 h 644"/>
              <a:gd name="T80" fmla="*/ 937 w 1329"/>
              <a:gd name="T81" fmla="*/ 89 h 644"/>
              <a:gd name="T82" fmla="*/ 882 w 1329"/>
              <a:gd name="T83" fmla="*/ 466 h 644"/>
              <a:gd name="T84" fmla="*/ 979 w 1329"/>
              <a:gd name="T85" fmla="*/ 466 h 644"/>
              <a:gd name="T86" fmla="*/ 1294 w 1329"/>
              <a:gd name="T87" fmla="*/ 600 h 644"/>
              <a:gd name="T88" fmla="*/ 1193 w 1329"/>
              <a:gd name="T89" fmla="*/ 644 h 644"/>
              <a:gd name="T90" fmla="*/ 1076 w 1329"/>
              <a:gd name="T91" fmla="*/ 494 h 644"/>
              <a:gd name="T92" fmla="*/ 1111 w 1329"/>
              <a:gd name="T93" fmla="*/ 44 h 644"/>
              <a:gd name="T94" fmla="*/ 1213 w 1329"/>
              <a:gd name="T95" fmla="*/ 0 h 644"/>
              <a:gd name="T96" fmla="*/ 1329 w 1329"/>
              <a:gd name="T97" fmla="*/ 150 h 644"/>
              <a:gd name="T98" fmla="*/ 1251 w 1329"/>
              <a:gd name="T99" fmla="*/ 466 h 644"/>
              <a:gd name="T100" fmla="*/ 1245 w 1329"/>
              <a:gd name="T101" fmla="*/ 116 h 644"/>
              <a:gd name="T102" fmla="*/ 1154 w 1329"/>
              <a:gd name="T103" fmla="*/ 174 h 644"/>
              <a:gd name="T104" fmla="*/ 1204 w 1329"/>
              <a:gd name="T105" fmla="*/ 55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9" h="644">
                <a:moveTo>
                  <a:pt x="253" y="151"/>
                </a:moveTo>
                <a:cubicBezTo>
                  <a:pt x="253" y="186"/>
                  <a:pt x="245" y="220"/>
                  <a:pt x="229" y="255"/>
                </a:cubicBezTo>
                <a:lnTo>
                  <a:pt x="85" y="551"/>
                </a:lnTo>
                <a:lnTo>
                  <a:pt x="245" y="551"/>
                </a:lnTo>
                <a:lnTo>
                  <a:pt x="245" y="634"/>
                </a:lnTo>
                <a:lnTo>
                  <a:pt x="1" y="634"/>
                </a:lnTo>
                <a:cubicBezTo>
                  <a:pt x="1" y="582"/>
                  <a:pt x="0" y="559"/>
                  <a:pt x="0" y="563"/>
                </a:cubicBezTo>
                <a:lnTo>
                  <a:pt x="1" y="551"/>
                </a:lnTo>
                <a:lnTo>
                  <a:pt x="0" y="550"/>
                </a:lnTo>
                <a:lnTo>
                  <a:pt x="160" y="223"/>
                </a:lnTo>
                <a:cubicBezTo>
                  <a:pt x="173" y="197"/>
                  <a:pt x="179" y="173"/>
                  <a:pt x="179" y="151"/>
                </a:cubicBezTo>
                <a:cubicBezTo>
                  <a:pt x="179" y="135"/>
                  <a:pt x="175" y="121"/>
                  <a:pt x="167" y="108"/>
                </a:cubicBezTo>
                <a:cubicBezTo>
                  <a:pt x="159" y="96"/>
                  <a:pt x="149" y="89"/>
                  <a:pt x="136" y="89"/>
                </a:cubicBezTo>
                <a:cubicBezTo>
                  <a:pt x="102" y="89"/>
                  <a:pt x="85" y="124"/>
                  <a:pt x="85" y="195"/>
                </a:cubicBezTo>
                <a:cubicBezTo>
                  <a:pt x="85" y="203"/>
                  <a:pt x="85" y="213"/>
                  <a:pt x="85" y="227"/>
                </a:cubicBezTo>
                <a:cubicBezTo>
                  <a:pt x="85" y="240"/>
                  <a:pt x="85" y="249"/>
                  <a:pt x="85" y="254"/>
                </a:cubicBezTo>
                <a:lnTo>
                  <a:pt x="8" y="254"/>
                </a:lnTo>
                <a:lnTo>
                  <a:pt x="8" y="150"/>
                </a:lnTo>
                <a:cubicBezTo>
                  <a:pt x="8" y="109"/>
                  <a:pt x="19" y="74"/>
                  <a:pt x="42" y="44"/>
                </a:cubicBezTo>
                <a:cubicBezTo>
                  <a:pt x="65" y="15"/>
                  <a:pt x="92" y="0"/>
                  <a:pt x="124" y="0"/>
                </a:cubicBezTo>
                <a:lnTo>
                  <a:pt x="144" y="0"/>
                </a:lnTo>
                <a:cubicBezTo>
                  <a:pt x="174" y="0"/>
                  <a:pt x="199" y="16"/>
                  <a:pt x="221" y="47"/>
                </a:cubicBezTo>
                <a:cubicBezTo>
                  <a:pt x="243" y="79"/>
                  <a:pt x="253" y="113"/>
                  <a:pt x="253" y="151"/>
                </a:cubicBezTo>
                <a:close/>
                <a:moveTo>
                  <a:pt x="512" y="494"/>
                </a:moveTo>
                <a:cubicBezTo>
                  <a:pt x="512" y="535"/>
                  <a:pt x="501" y="570"/>
                  <a:pt x="478" y="600"/>
                </a:cubicBezTo>
                <a:cubicBezTo>
                  <a:pt x="455" y="629"/>
                  <a:pt x="428" y="644"/>
                  <a:pt x="396" y="644"/>
                </a:cubicBezTo>
                <a:lnTo>
                  <a:pt x="376" y="644"/>
                </a:lnTo>
                <a:cubicBezTo>
                  <a:pt x="344" y="644"/>
                  <a:pt x="317" y="629"/>
                  <a:pt x="294" y="600"/>
                </a:cubicBezTo>
                <a:cubicBezTo>
                  <a:pt x="271" y="570"/>
                  <a:pt x="260" y="535"/>
                  <a:pt x="260" y="494"/>
                </a:cubicBezTo>
                <a:lnTo>
                  <a:pt x="260" y="150"/>
                </a:lnTo>
                <a:cubicBezTo>
                  <a:pt x="260" y="109"/>
                  <a:pt x="271" y="74"/>
                  <a:pt x="294" y="44"/>
                </a:cubicBezTo>
                <a:cubicBezTo>
                  <a:pt x="317" y="15"/>
                  <a:pt x="344" y="0"/>
                  <a:pt x="376" y="0"/>
                </a:cubicBezTo>
                <a:lnTo>
                  <a:pt x="396" y="0"/>
                </a:lnTo>
                <a:cubicBezTo>
                  <a:pt x="428" y="0"/>
                  <a:pt x="455" y="15"/>
                  <a:pt x="478" y="44"/>
                </a:cubicBezTo>
                <a:cubicBezTo>
                  <a:pt x="501" y="74"/>
                  <a:pt x="512" y="109"/>
                  <a:pt x="512" y="150"/>
                </a:cubicBezTo>
                <a:lnTo>
                  <a:pt x="512" y="494"/>
                </a:lnTo>
                <a:close/>
                <a:moveTo>
                  <a:pt x="435" y="466"/>
                </a:moveTo>
                <a:lnTo>
                  <a:pt x="435" y="174"/>
                </a:lnTo>
                <a:cubicBezTo>
                  <a:pt x="435" y="147"/>
                  <a:pt x="433" y="128"/>
                  <a:pt x="429" y="116"/>
                </a:cubicBezTo>
                <a:cubicBezTo>
                  <a:pt x="423" y="98"/>
                  <a:pt x="411" y="89"/>
                  <a:pt x="392" y="89"/>
                </a:cubicBezTo>
                <a:cubicBezTo>
                  <a:pt x="356" y="89"/>
                  <a:pt x="338" y="117"/>
                  <a:pt x="338" y="174"/>
                </a:cubicBezTo>
                <a:lnTo>
                  <a:pt x="338" y="466"/>
                </a:lnTo>
                <a:cubicBezTo>
                  <a:pt x="338" y="523"/>
                  <a:pt x="354" y="551"/>
                  <a:pt x="388" y="551"/>
                </a:cubicBezTo>
                <a:cubicBezTo>
                  <a:pt x="419" y="551"/>
                  <a:pt x="435" y="523"/>
                  <a:pt x="435" y="466"/>
                </a:cubicBezTo>
                <a:close/>
                <a:moveTo>
                  <a:pt x="785" y="494"/>
                </a:moveTo>
                <a:cubicBezTo>
                  <a:pt x="785" y="535"/>
                  <a:pt x="773" y="570"/>
                  <a:pt x="750" y="600"/>
                </a:cubicBezTo>
                <a:cubicBezTo>
                  <a:pt x="727" y="629"/>
                  <a:pt x="700" y="644"/>
                  <a:pt x="668" y="644"/>
                </a:cubicBezTo>
                <a:lnTo>
                  <a:pt x="648" y="644"/>
                </a:lnTo>
                <a:cubicBezTo>
                  <a:pt x="616" y="644"/>
                  <a:pt x="589" y="629"/>
                  <a:pt x="566" y="600"/>
                </a:cubicBezTo>
                <a:cubicBezTo>
                  <a:pt x="544" y="570"/>
                  <a:pt x="532" y="535"/>
                  <a:pt x="532" y="494"/>
                </a:cubicBezTo>
                <a:lnTo>
                  <a:pt x="532" y="150"/>
                </a:lnTo>
                <a:cubicBezTo>
                  <a:pt x="532" y="109"/>
                  <a:pt x="544" y="74"/>
                  <a:pt x="566" y="44"/>
                </a:cubicBezTo>
                <a:cubicBezTo>
                  <a:pt x="589" y="15"/>
                  <a:pt x="616" y="0"/>
                  <a:pt x="648" y="0"/>
                </a:cubicBezTo>
                <a:lnTo>
                  <a:pt x="668" y="0"/>
                </a:lnTo>
                <a:cubicBezTo>
                  <a:pt x="700" y="0"/>
                  <a:pt x="727" y="15"/>
                  <a:pt x="750" y="44"/>
                </a:cubicBezTo>
                <a:cubicBezTo>
                  <a:pt x="773" y="74"/>
                  <a:pt x="785" y="109"/>
                  <a:pt x="785" y="150"/>
                </a:cubicBezTo>
                <a:lnTo>
                  <a:pt x="785" y="494"/>
                </a:lnTo>
                <a:close/>
                <a:moveTo>
                  <a:pt x="707" y="466"/>
                </a:moveTo>
                <a:lnTo>
                  <a:pt x="707" y="174"/>
                </a:lnTo>
                <a:cubicBezTo>
                  <a:pt x="707" y="147"/>
                  <a:pt x="705" y="128"/>
                  <a:pt x="701" y="116"/>
                </a:cubicBezTo>
                <a:cubicBezTo>
                  <a:pt x="695" y="98"/>
                  <a:pt x="683" y="89"/>
                  <a:pt x="665" y="89"/>
                </a:cubicBezTo>
                <a:cubicBezTo>
                  <a:pt x="628" y="89"/>
                  <a:pt x="610" y="117"/>
                  <a:pt x="610" y="174"/>
                </a:cubicBezTo>
                <a:lnTo>
                  <a:pt x="610" y="466"/>
                </a:lnTo>
                <a:cubicBezTo>
                  <a:pt x="610" y="523"/>
                  <a:pt x="626" y="551"/>
                  <a:pt x="660" y="551"/>
                </a:cubicBezTo>
                <a:cubicBezTo>
                  <a:pt x="691" y="551"/>
                  <a:pt x="707" y="523"/>
                  <a:pt x="707" y="466"/>
                </a:cubicBezTo>
                <a:close/>
                <a:moveTo>
                  <a:pt x="1057" y="494"/>
                </a:moveTo>
                <a:cubicBezTo>
                  <a:pt x="1057" y="535"/>
                  <a:pt x="1045" y="570"/>
                  <a:pt x="1022" y="600"/>
                </a:cubicBezTo>
                <a:cubicBezTo>
                  <a:pt x="999" y="629"/>
                  <a:pt x="972" y="644"/>
                  <a:pt x="941" y="644"/>
                </a:cubicBezTo>
                <a:lnTo>
                  <a:pt x="920" y="644"/>
                </a:lnTo>
                <a:cubicBezTo>
                  <a:pt x="888" y="644"/>
                  <a:pt x="861" y="629"/>
                  <a:pt x="838" y="600"/>
                </a:cubicBezTo>
                <a:cubicBezTo>
                  <a:pt x="816" y="570"/>
                  <a:pt x="804" y="535"/>
                  <a:pt x="804" y="494"/>
                </a:cubicBezTo>
                <a:lnTo>
                  <a:pt x="804" y="150"/>
                </a:lnTo>
                <a:cubicBezTo>
                  <a:pt x="804" y="109"/>
                  <a:pt x="816" y="74"/>
                  <a:pt x="838" y="44"/>
                </a:cubicBezTo>
                <a:cubicBezTo>
                  <a:pt x="861" y="15"/>
                  <a:pt x="888" y="0"/>
                  <a:pt x="920" y="0"/>
                </a:cubicBezTo>
                <a:lnTo>
                  <a:pt x="941" y="0"/>
                </a:lnTo>
                <a:cubicBezTo>
                  <a:pt x="972" y="0"/>
                  <a:pt x="999" y="15"/>
                  <a:pt x="1022" y="44"/>
                </a:cubicBezTo>
                <a:cubicBezTo>
                  <a:pt x="1045" y="74"/>
                  <a:pt x="1057" y="109"/>
                  <a:pt x="1057" y="150"/>
                </a:cubicBezTo>
                <a:lnTo>
                  <a:pt x="1057" y="494"/>
                </a:lnTo>
                <a:close/>
                <a:moveTo>
                  <a:pt x="979" y="466"/>
                </a:moveTo>
                <a:lnTo>
                  <a:pt x="979" y="174"/>
                </a:lnTo>
                <a:cubicBezTo>
                  <a:pt x="979" y="147"/>
                  <a:pt x="977" y="128"/>
                  <a:pt x="973" y="116"/>
                </a:cubicBezTo>
                <a:cubicBezTo>
                  <a:pt x="967" y="98"/>
                  <a:pt x="955" y="89"/>
                  <a:pt x="937" y="89"/>
                </a:cubicBezTo>
                <a:cubicBezTo>
                  <a:pt x="900" y="89"/>
                  <a:pt x="882" y="117"/>
                  <a:pt x="882" y="174"/>
                </a:cubicBezTo>
                <a:lnTo>
                  <a:pt x="882" y="466"/>
                </a:lnTo>
                <a:cubicBezTo>
                  <a:pt x="882" y="523"/>
                  <a:pt x="899" y="551"/>
                  <a:pt x="932" y="551"/>
                </a:cubicBezTo>
                <a:cubicBezTo>
                  <a:pt x="964" y="551"/>
                  <a:pt x="979" y="523"/>
                  <a:pt x="979" y="466"/>
                </a:cubicBezTo>
                <a:close/>
                <a:moveTo>
                  <a:pt x="1329" y="494"/>
                </a:moveTo>
                <a:cubicBezTo>
                  <a:pt x="1329" y="535"/>
                  <a:pt x="1317" y="570"/>
                  <a:pt x="1294" y="600"/>
                </a:cubicBezTo>
                <a:cubicBezTo>
                  <a:pt x="1271" y="629"/>
                  <a:pt x="1244" y="644"/>
                  <a:pt x="1213" y="644"/>
                </a:cubicBezTo>
                <a:lnTo>
                  <a:pt x="1193" y="644"/>
                </a:lnTo>
                <a:cubicBezTo>
                  <a:pt x="1161" y="644"/>
                  <a:pt x="1133" y="629"/>
                  <a:pt x="1111" y="600"/>
                </a:cubicBezTo>
                <a:cubicBezTo>
                  <a:pt x="1088" y="570"/>
                  <a:pt x="1076" y="535"/>
                  <a:pt x="1076" y="494"/>
                </a:cubicBezTo>
                <a:lnTo>
                  <a:pt x="1076" y="150"/>
                </a:lnTo>
                <a:cubicBezTo>
                  <a:pt x="1076" y="109"/>
                  <a:pt x="1088" y="74"/>
                  <a:pt x="1111" y="44"/>
                </a:cubicBezTo>
                <a:cubicBezTo>
                  <a:pt x="1133" y="15"/>
                  <a:pt x="1161" y="0"/>
                  <a:pt x="1193" y="0"/>
                </a:cubicBezTo>
                <a:lnTo>
                  <a:pt x="1213" y="0"/>
                </a:lnTo>
                <a:cubicBezTo>
                  <a:pt x="1244" y="0"/>
                  <a:pt x="1271" y="15"/>
                  <a:pt x="1294" y="44"/>
                </a:cubicBezTo>
                <a:cubicBezTo>
                  <a:pt x="1317" y="74"/>
                  <a:pt x="1329" y="109"/>
                  <a:pt x="1329" y="150"/>
                </a:cubicBezTo>
                <a:lnTo>
                  <a:pt x="1329" y="494"/>
                </a:lnTo>
                <a:close/>
                <a:moveTo>
                  <a:pt x="1251" y="466"/>
                </a:moveTo>
                <a:lnTo>
                  <a:pt x="1251" y="174"/>
                </a:lnTo>
                <a:cubicBezTo>
                  <a:pt x="1251" y="147"/>
                  <a:pt x="1249" y="128"/>
                  <a:pt x="1245" y="116"/>
                </a:cubicBezTo>
                <a:cubicBezTo>
                  <a:pt x="1239" y="98"/>
                  <a:pt x="1227" y="89"/>
                  <a:pt x="1209" y="89"/>
                </a:cubicBezTo>
                <a:cubicBezTo>
                  <a:pt x="1172" y="89"/>
                  <a:pt x="1154" y="117"/>
                  <a:pt x="1154" y="174"/>
                </a:cubicBezTo>
                <a:lnTo>
                  <a:pt x="1154" y="466"/>
                </a:lnTo>
                <a:cubicBezTo>
                  <a:pt x="1154" y="523"/>
                  <a:pt x="1171" y="551"/>
                  <a:pt x="1204" y="551"/>
                </a:cubicBezTo>
                <a:cubicBezTo>
                  <a:pt x="1236" y="551"/>
                  <a:pt x="1251" y="523"/>
                  <a:pt x="1251" y="4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7" name="Freeform 33"/>
          <p:cNvSpPr>
            <a:spLocks noEditPoints="1"/>
          </p:cNvSpPr>
          <p:nvPr/>
        </p:nvSpPr>
        <p:spPr bwMode="auto">
          <a:xfrm>
            <a:off x="3888155" y="3451225"/>
            <a:ext cx="1009650" cy="522288"/>
          </a:xfrm>
          <a:custGeom>
            <a:avLst/>
            <a:gdLst>
              <a:gd name="T0" fmla="*/ 340 w 1223"/>
              <a:gd name="T1" fmla="*/ 600 h 644"/>
              <a:gd name="T2" fmla="*/ 181 w 1223"/>
              <a:gd name="T3" fmla="*/ 644 h 644"/>
              <a:gd name="T4" fmla="*/ 0 w 1223"/>
              <a:gd name="T5" fmla="*/ 494 h 644"/>
              <a:gd name="T6" fmla="*/ 121 w 1223"/>
              <a:gd name="T7" fmla="*/ 440 h 644"/>
              <a:gd name="T8" fmla="*/ 133 w 1223"/>
              <a:gd name="T9" fmla="*/ 524 h 644"/>
              <a:gd name="T10" fmla="*/ 267 w 1223"/>
              <a:gd name="T11" fmla="*/ 505 h 644"/>
              <a:gd name="T12" fmla="*/ 199 w 1223"/>
              <a:gd name="T13" fmla="*/ 330 h 644"/>
              <a:gd name="T14" fmla="*/ 5 w 1223"/>
              <a:gd name="T15" fmla="*/ 13 h 644"/>
              <a:gd name="T16" fmla="*/ 387 w 1223"/>
              <a:gd name="T17" fmla="*/ 99 h 644"/>
              <a:gd name="T18" fmla="*/ 115 w 1223"/>
              <a:gd name="T19" fmla="*/ 245 h 644"/>
              <a:gd name="T20" fmla="*/ 336 w 1223"/>
              <a:gd name="T21" fmla="*/ 286 h 644"/>
              <a:gd name="T22" fmla="*/ 393 w 1223"/>
              <a:gd name="T23" fmla="*/ 494 h 644"/>
              <a:gd name="T24" fmla="*/ 746 w 1223"/>
              <a:gd name="T25" fmla="*/ 600 h 644"/>
              <a:gd name="T26" fmla="*/ 587 w 1223"/>
              <a:gd name="T27" fmla="*/ 644 h 644"/>
              <a:gd name="T28" fmla="*/ 406 w 1223"/>
              <a:gd name="T29" fmla="*/ 494 h 644"/>
              <a:gd name="T30" fmla="*/ 459 w 1223"/>
              <a:gd name="T31" fmla="*/ 44 h 644"/>
              <a:gd name="T32" fmla="*/ 618 w 1223"/>
              <a:gd name="T33" fmla="*/ 0 h 644"/>
              <a:gd name="T34" fmla="*/ 799 w 1223"/>
              <a:gd name="T35" fmla="*/ 151 h 644"/>
              <a:gd name="T36" fmla="*/ 679 w 1223"/>
              <a:gd name="T37" fmla="*/ 467 h 644"/>
              <a:gd name="T38" fmla="*/ 669 w 1223"/>
              <a:gd name="T39" fmla="*/ 117 h 644"/>
              <a:gd name="T40" fmla="*/ 527 w 1223"/>
              <a:gd name="T41" fmla="*/ 174 h 644"/>
              <a:gd name="T42" fmla="*/ 605 w 1223"/>
              <a:gd name="T43" fmla="*/ 551 h 644"/>
              <a:gd name="T44" fmla="*/ 1223 w 1223"/>
              <a:gd name="T45" fmla="*/ 494 h 644"/>
              <a:gd name="T46" fmla="*/ 1042 w 1223"/>
              <a:gd name="T47" fmla="*/ 644 h 644"/>
              <a:gd name="T48" fmla="*/ 883 w 1223"/>
              <a:gd name="T49" fmla="*/ 600 h 644"/>
              <a:gd name="T50" fmla="*/ 830 w 1223"/>
              <a:gd name="T51" fmla="*/ 151 h 644"/>
              <a:gd name="T52" fmla="*/ 1011 w 1223"/>
              <a:gd name="T53" fmla="*/ 0 h 644"/>
              <a:gd name="T54" fmla="*/ 1170 w 1223"/>
              <a:gd name="T55" fmla="*/ 44 h 644"/>
              <a:gd name="T56" fmla="*/ 1223 w 1223"/>
              <a:gd name="T57" fmla="*/ 494 h 644"/>
              <a:gd name="T58" fmla="*/ 1103 w 1223"/>
              <a:gd name="T59" fmla="*/ 174 h 644"/>
              <a:gd name="T60" fmla="*/ 1036 w 1223"/>
              <a:gd name="T61" fmla="*/ 90 h 644"/>
              <a:gd name="T62" fmla="*/ 951 w 1223"/>
              <a:gd name="T63" fmla="*/ 467 h 644"/>
              <a:gd name="T64" fmla="*/ 1103 w 1223"/>
              <a:gd name="T65" fmla="*/ 4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3" h="644">
                <a:moveTo>
                  <a:pt x="393" y="494"/>
                </a:moveTo>
                <a:cubicBezTo>
                  <a:pt x="393" y="535"/>
                  <a:pt x="375" y="571"/>
                  <a:pt x="340" y="600"/>
                </a:cubicBezTo>
                <a:cubicBezTo>
                  <a:pt x="305" y="630"/>
                  <a:pt x="262" y="644"/>
                  <a:pt x="212" y="644"/>
                </a:cubicBezTo>
                <a:lnTo>
                  <a:pt x="181" y="644"/>
                </a:lnTo>
                <a:cubicBezTo>
                  <a:pt x="131" y="644"/>
                  <a:pt x="88" y="630"/>
                  <a:pt x="53" y="600"/>
                </a:cubicBezTo>
                <a:cubicBezTo>
                  <a:pt x="18" y="571"/>
                  <a:pt x="0" y="535"/>
                  <a:pt x="0" y="494"/>
                </a:cubicBezTo>
                <a:lnTo>
                  <a:pt x="0" y="440"/>
                </a:lnTo>
                <a:lnTo>
                  <a:pt x="121" y="440"/>
                </a:lnTo>
                <a:lnTo>
                  <a:pt x="121" y="464"/>
                </a:lnTo>
                <a:cubicBezTo>
                  <a:pt x="121" y="491"/>
                  <a:pt x="125" y="511"/>
                  <a:pt x="133" y="524"/>
                </a:cubicBezTo>
                <a:cubicBezTo>
                  <a:pt x="143" y="542"/>
                  <a:pt x="164" y="551"/>
                  <a:pt x="194" y="551"/>
                </a:cubicBezTo>
                <a:cubicBezTo>
                  <a:pt x="232" y="551"/>
                  <a:pt x="256" y="536"/>
                  <a:pt x="267" y="505"/>
                </a:cubicBezTo>
                <a:cubicBezTo>
                  <a:pt x="271" y="491"/>
                  <a:pt x="274" y="462"/>
                  <a:pt x="274" y="420"/>
                </a:cubicBezTo>
                <a:cubicBezTo>
                  <a:pt x="274" y="360"/>
                  <a:pt x="249" y="330"/>
                  <a:pt x="199" y="330"/>
                </a:cubicBezTo>
                <a:lnTo>
                  <a:pt x="5" y="330"/>
                </a:lnTo>
                <a:lnTo>
                  <a:pt x="5" y="13"/>
                </a:lnTo>
                <a:lnTo>
                  <a:pt x="387" y="13"/>
                </a:lnTo>
                <a:lnTo>
                  <a:pt x="387" y="99"/>
                </a:lnTo>
                <a:lnTo>
                  <a:pt x="115" y="99"/>
                </a:lnTo>
                <a:lnTo>
                  <a:pt x="115" y="245"/>
                </a:lnTo>
                <a:lnTo>
                  <a:pt x="199" y="245"/>
                </a:lnTo>
                <a:cubicBezTo>
                  <a:pt x="252" y="245"/>
                  <a:pt x="298" y="259"/>
                  <a:pt x="336" y="286"/>
                </a:cubicBezTo>
                <a:cubicBezTo>
                  <a:pt x="374" y="314"/>
                  <a:pt x="393" y="349"/>
                  <a:pt x="393" y="392"/>
                </a:cubicBezTo>
                <a:lnTo>
                  <a:pt x="393" y="494"/>
                </a:lnTo>
                <a:close/>
                <a:moveTo>
                  <a:pt x="799" y="494"/>
                </a:moveTo>
                <a:cubicBezTo>
                  <a:pt x="799" y="535"/>
                  <a:pt x="781" y="571"/>
                  <a:pt x="746" y="600"/>
                </a:cubicBezTo>
                <a:cubicBezTo>
                  <a:pt x="710" y="630"/>
                  <a:pt x="667" y="644"/>
                  <a:pt x="618" y="644"/>
                </a:cubicBezTo>
                <a:lnTo>
                  <a:pt x="587" y="644"/>
                </a:lnTo>
                <a:cubicBezTo>
                  <a:pt x="537" y="644"/>
                  <a:pt x="495" y="630"/>
                  <a:pt x="459" y="600"/>
                </a:cubicBezTo>
                <a:cubicBezTo>
                  <a:pt x="424" y="571"/>
                  <a:pt x="406" y="535"/>
                  <a:pt x="406" y="494"/>
                </a:cubicBezTo>
                <a:lnTo>
                  <a:pt x="406" y="151"/>
                </a:lnTo>
                <a:cubicBezTo>
                  <a:pt x="406" y="109"/>
                  <a:pt x="424" y="74"/>
                  <a:pt x="459" y="44"/>
                </a:cubicBezTo>
                <a:cubicBezTo>
                  <a:pt x="495" y="15"/>
                  <a:pt x="537" y="0"/>
                  <a:pt x="587" y="0"/>
                </a:cubicBezTo>
                <a:lnTo>
                  <a:pt x="618" y="0"/>
                </a:lnTo>
                <a:cubicBezTo>
                  <a:pt x="667" y="0"/>
                  <a:pt x="710" y="15"/>
                  <a:pt x="746" y="44"/>
                </a:cubicBezTo>
                <a:cubicBezTo>
                  <a:pt x="781" y="74"/>
                  <a:pt x="799" y="109"/>
                  <a:pt x="799" y="151"/>
                </a:cubicBezTo>
                <a:lnTo>
                  <a:pt x="799" y="494"/>
                </a:lnTo>
                <a:close/>
                <a:moveTo>
                  <a:pt x="679" y="467"/>
                </a:moveTo>
                <a:lnTo>
                  <a:pt x="679" y="174"/>
                </a:lnTo>
                <a:cubicBezTo>
                  <a:pt x="679" y="147"/>
                  <a:pt x="675" y="128"/>
                  <a:pt x="669" y="117"/>
                </a:cubicBezTo>
                <a:cubicBezTo>
                  <a:pt x="659" y="99"/>
                  <a:pt x="641" y="90"/>
                  <a:pt x="612" y="90"/>
                </a:cubicBezTo>
                <a:cubicBezTo>
                  <a:pt x="555" y="90"/>
                  <a:pt x="527" y="118"/>
                  <a:pt x="527" y="174"/>
                </a:cubicBezTo>
                <a:lnTo>
                  <a:pt x="527" y="467"/>
                </a:lnTo>
                <a:cubicBezTo>
                  <a:pt x="527" y="523"/>
                  <a:pt x="553" y="551"/>
                  <a:pt x="605" y="551"/>
                </a:cubicBezTo>
                <a:cubicBezTo>
                  <a:pt x="654" y="551"/>
                  <a:pt x="679" y="523"/>
                  <a:pt x="679" y="467"/>
                </a:cubicBezTo>
                <a:close/>
                <a:moveTo>
                  <a:pt x="1223" y="494"/>
                </a:moveTo>
                <a:cubicBezTo>
                  <a:pt x="1223" y="535"/>
                  <a:pt x="1205" y="571"/>
                  <a:pt x="1170" y="600"/>
                </a:cubicBezTo>
                <a:cubicBezTo>
                  <a:pt x="1134" y="630"/>
                  <a:pt x="1092" y="644"/>
                  <a:pt x="1042" y="644"/>
                </a:cubicBezTo>
                <a:lnTo>
                  <a:pt x="1011" y="644"/>
                </a:lnTo>
                <a:cubicBezTo>
                  <a:pt x="961" y="644"/>
                  <a:pt x="919" y="630"/>
                  <a:pt x="883" y="600"/>
                </a:cubicBezTo>
                <a:cubicBezTo>
                  <a:pt x="848" y="571"/>
                  <a:pt x="830" y="535"/>
                  <a:pt x="830" y="494"/>
                </a:cubicBezTo>
                <a:lnTo>
                  <a:pt x="830" y="151"/>
                </a:lnTo>
                <a:cubicBezTo>
                  <a:pt x="830" y="109"/>
                  <a:pt x="848" y="74"/>
                  <a:pt x="883" y="44"/>
                </a:cubicBezTo>
                <a:cubicBezTo>
                  <a:pt x="919" y="15"/>
                  <a:pt x="961" y="0"/>
                  <a:pt x="1011" y="0"/>
                </a:cubicBezTo>
                <a:lnTo>
                  <a:pt x="1042" y="0"/>
                </a:lnTo>
                <a:cubicBezTo>
                  <a:pt x="1092" y="0"/>
                  <a:pt x="1134" y="15"/>
                  <a:pt x="1170" y="44"/>
                </a:cubicBezTo>
                <a:cubicBezTo>
                  <a:pt x="1205" y="74"/>
                  <a:pt x="1223" y="109"/>
                  <a:pt x="1223" y="151"/>
                </a:cubicBezTo>
                <a:lnTo>
                  <a:pt x="1223" y="494"/>
                </a:lnTo>
                <a:close/>
                <a:moveTo>
                  <a:pt x="1103" y="467"/>
                </a:moveTo>
                <a:lnTo>
                  <a:pt x="1103" y="174"/>
                </a:lnTo>
                <a:cubicBezTo>
                  <a:pt x="1103" y="147"/>
                  <a:pt x="1100" y="128"/>
                  <a:pt x="1093" y="117"/>
                </a:cubicBezTo>
                <a:cubicBezTo>
                  <a:pt x="1083" y="99"/>
                  <a:pt x="1065" y="90"/>
                  <a:pt x="1036" y="90"/>
                </a:cubicBezTo>
                <a:cubicBezTo>
                  <a:pt x="979" y="90"/>
                  <a:pt x="951" y="118"/>
                  <a:pt x="951" y="174"/>
                </a:cubicBezTo>
                <a:lnTo>
                  <a:pt x="951" y="467"/>
                </a:lnTo>
                <a:cubicBezTo>
                  <a:pt x="951" y="523"/>
                  <a:pt x="977" y="551"/>
                  <a:pt x="1029" y="551"/>
                </a:cubicBezTo>
                <a:cubicBezTo>
                  <a:pt x="1078" y="551"/>
                  <a:pt x="1103" y="523"/>
                  <a:pt x="1103" y="4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8" name="Freeform 34"/>
          <p:cNvSpPr>
            <a:spLocks noEditPoints="1"/>
          </p:cNvSpPr>
          <p:nvPr/>
        </p:nvSpPr>
        <p:spPr bwMode="auto">
          <a:xfrm>
            <a:off x="4041348" y="5276850"/>
            <a:ext cx="703263" cy="676275"/>
          </a:xfrm>
          <a:custGeom>
            <a:avLst/>
            <a:gdLst>
              <a:gd name="T0" fmla="*/ 298 w 853"/>
              <a:gd name="T1" fmla="*/ 819 h 832"/>
              <a:gd name="T2" fmla="*/ 147 w 853"/>
              <a:gd name="T3" fmla="*/ 819 h 832"/>
              <a:gd name="T4" fmla="*/ 147 w 853"/>
              <a:gd name="T5" fmla="*/ 153 h 832"/>
              <a:gd name="T6" fmla="*/ 0 w 853"/>
              <a:gd name="T7" fmla="*/ 286 h 832"/>
              <a:gd name="T8" fmla="*/ 0 w 853"/>
              <a:gd name="T9" fmla="*/ 126 h 832"/>
              <a:gd name="T10" fmla="*/ 147 w 853"/>
              <a:gd name="T11" fmla="*/ 2 h 832"/>
              <a:gd name="T12" fmla="*/ 298 w 853"/>
              <a:gd name="T13" fmla="*/ 0 h 832"/>
              <a:gd name="T14" fmla="*/ 298 w 853"/>
              <a:gd name="T15" fmla="*/ 819 h 832"/>
              <a:gd name="T16" fmla="*/ 853 w 853"/>
              <a:gd name="T17" fmla="*/ 634 h 832"/>
              <a:gd name="T18" fmla="*/ 789 w 853"/>
              <a:gd name="T19" fmla="*/ 774 h 832"/>
              <a:gd name="T20" fmla="*/ 636 w 853"/>
              <a:gd name="T21" fmla="*/ 832 h 832"/>
              <a:gd name="T22" fmla="*/ 599 w 853"/>
              <a:gd name="T23" fmla="*/ 832 h 832"/>
              <a:gd name="T24" fmla="*/ 445 w 853"/>
              <a:gd name="T25" fmla="*/ 774 h 832"/>
              <a:gd name="T26" fmla="*/ 381 w 853"/>
              <a:gd name="T27" fmla="*/ 634 h 832"/>
              <a:gd name="T28" fmla="*/ 381 w 853"/>
              <a:gd name="T29" fmla="*/ 563 h 832"/>
              <a:gd name="T30" fmla="*/ 526 w 853"/>
              <a:gd name="T31" fmla="*/ 563 h 832"/>
              <a:gd name="T32" fmla="*/ 526 w 853"/>
              <a:gd name="T33" fmla="*/ 595 h 832"/>
              <a:gd name="T34" fmla="*/ 541 w 853"/>
              <a:gd name="T35" fmla="*/ 674 h 832"/>
              <a:gd name="T36" fmla="*/ 614 w 853"/>
              <a:gd name="T37" fmla="*/ 709 h 832"/>
              <a:gd name="T38" fmla="*/ 701 w 853"/>
              <a:gd name="T39" fmla="*/ 649 h 832"/>
              <a:gd name="T40" fmla="*/ 710 w 853"/>
              <a:gd name="T41" fmla="*/ 537 h 832"/>
              <a:gd name="T42" fmla="*/ 620 w 853"/>
              <a:gd name="T43" fmla="*/ 419 h 832"/>
              <a:gd name="T44" fmla="*/ 387 w 853"/>
              <a:gd name="T45" fmla="*/ 419 h 832"/>
              <a:gd name="T46" fmla="*/ 387 w 853"/>
              <a:gd name="T47" fmla="*/ 3 h 832"/>
              <a:gd name="T48" fmla="*/ 846 w 853"/>
              <a:gd name="T49" fmla="*/ 3 h 832"/>
              <a:gd name="T50" fmla="*/ 846 w 853"/>
              <a:gd name="T51" fmla="*/ 115 h 832"/>
              <a:gd name="T52" fmla="*/ 519 w 853"/>
              <a:gd name="T53" fmla="*/ 115 h 832"/>
              <a:gd name="T54" fmla="*/ 519 w 853"/>
              <a:gd name="T55" fmla="*/ 307 h 832"/>
              <a:gd name="T56" fmla="*/ 620 w 853"/>
              <a:gd name="T57" fmla="*/ 307 h 832"/>
              <a:gd name="T58" fmla="*/ 784 w 853"/>
              <a:gd name="T59" fmla="*/ 361 h 832"/>
              <a:gd name="T60" fmla="*/ 853 w 853"/>
              <a:gd name="T61" fmla="*/ 500 h 832"/>
              <a:gd name="T62" fmla="*/ 853 w 853"/>
              <a:gd name="T63" fmla="*/ 63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3" h="832">
                <a:moveTo>
                  <a:pt x="298" y="819"/>
                </a:moveTo>
                <a:lnTo>
                  <a:pt x="147" y="819"/>
                </a:lnTo>
                <a:lnTo>
                  <a:pt x="147" y="153"/>
                </a:lnTo>
                <a:lnTo>
                  <a:pt x="0" y="286"/>
                </a:lnTo>
                <a:lnTo>
                  <a:pt x="0" y="126"/>
                </a:lnTo>
                <a:lnTo>
                  <a:pt x="147" y="2"/>
                </a:lnTo>
                <a:lnTo>
                  <a:pt x="298" y="0"/>
                </a:lnTo>
                <a:lnTo>
                  <a:pt x="298" y="819"/>
                </a:lnTo>
                <a:close/>
                <a:moveTo>
                  <a:pt x="853" y="634"/>
                </a:moveTo>
                <a:cubicBezTo>
                  <a:pt x="853" y="689"/>
                  <a:pt x="832" y="735"/>
                  <a:pt x="789" y="774"/>
                </a:cubicBezTo>
                <a:cubicBezTo>
                  <a:pt x="747" y="812"/>
                  <a:pt x="696" y="832"/>
                  <a:pt x="636" y="832"/>
                </a:cubicBezTo>
                <a:lnTo>
                  <a:pt x="599" y="832"/>
                </a:lnTo>
                <a:cubicBezTo>
                  <a:pt x="539" y="832"/>
                  <a:pt x="488" y="812"/>
                  <a:pt x="445" y="774"/>
                </a:cubicBezTo>
                <a:cubicBezTo>
                  <a:pt x="403" y="735"/>
                  <a:pt x="381" y="689"/>
                  <a:pt x="381" y="634"/>
                </a:cubicBezTo>
                <a:lnTo>
                  <a:pt x="381" y="563"/>
                </a:lnTo>
                <a:lnTo>
                  <a:pt x="526" y="563"/>
                </a:lnTo>
                <a:lnTo>
                  <a:pt x="526" y="595"/>
                </a:lnTo>
                <a:cubicBezTo>
                  <a:pt x="526" y="631"/>
                  <a:pt x="531" y="657"/>
                  <a:pt x="541" y="674"/>
                </a:cubicBezTo>
                <a:cubicBezTo>
                  <a:pt x="553" y="697"/>
                  <a:pt x="578" y="709"/>
                  <a:pt x="614" y="709"/>
                </a:cubicBezTo>
                <a:cubicBezTo>
                  <a:pt x="660" y="709"/>
                  <a:pt x="689" y="689"/>
                  <a:pt x="701" y="649"/>
                </a:cubicBezTo>
                <a:cubicBezTo>
                  <a:pt x="707" y="630"/>
                  <a:pt x="710" y="593"/>
                  <a:pt x="710" y="537"/>
                </a:cubicBezTo>
                <a:cubicBezTo>
                  <a:pt x="710" y="458"/>
                  <a:pt x="680" y="419"/>
                  <a:pt x="620" y="419"/>
                </a:cubicBezTo>
                <a:lnTo>
                  <a:pt x="387" y="419"/>
                </a:lnTo>
                <a:lnTo>
                  <a:pt x="387" y="3"/>
                </a:lnTo>
                <a:lnTo>
                  <a:pt x="846" y="3"/>
                </a:lnTo>
                <a:lnTo>
                  <a:pt x="846" y="115"/>
                </a:lnTo>
                <a:lnTo>
                  <a:pt x="519" y="115"/>
                </a:lnTo>
                <a:lnTo>
                  <a:pt x="519" y="307"/>
                </a:lnTo>
                <a:lnTo>
                  <a:pt x="620" y="307"/>
                </a:lnTo>
                <a:cubicBezTo>
                  <a:pt x="684" y="307"/>
                  <a:pt x="739" y="325"/>
                  <a:pt x="784" y="361"/>
                </a:cubicBezTo>
                <a:cubicBezTo>
                  <a:pt x="830" y="397"/>
                  <a:pt x="853" y="444"/>
                  <a:pt x="853" y="500"/>
                </a:cubicBezTo>
                <a:lnTo>
                  <a:pt x="853" y="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9" name="TextBox 18"/>
          <p:cNvSpPr txBox="1"/>
          <p:nvPr/>
        </p:nvSpPr>
        <p:spPr>
          <a:xfrm>
            <a:off x="3866133" y="3983517"/>
            <a:ext cx="1082348" cy="307777"/>
          </a:xfrm>
          <a:prstGeom prst="rect">
            <a:avLst/>
          </a:prstGeom>
          <a:noFill/>
        </p:spPr>
        <p:txBody>
          <a:bodyPr wrap="none" rtlCol="0">
            <a:spAutoFit/>
          </a:bodyPr>
          <a:lstStyle/>
          <a:p>
            <a:r>
              <a:rPr lang="zh-CN" altLang="en-US" sz="1400" dirty="0">
                <a:solidFill>
                  <a:schemeClr val="accent2"/>
                </a:solidFill>
                <a:latin typeface="+mn-ea"/>
                <a:ea typeface="+mn-ea"/>
              </a:rPr>
              <a:t>个服务中心</a:t>
            </a:r>
          </a:p>
        </p:txBody>
      </p:sp>
      <p:sp>
        <p:nvSpPr>
          <p:cNvPr id="20" name="TextBox 19"/>
          <p:cNvSpPr txBox="1"/>
          <p:nvPr/>
        </p:nvSpPr>
        <p:spPr>
          <a:xfrm>
            <a:off x="3992871" y="5939908"/>
            <a:ext cx="902811" cy="307777"/>
          </a:xfrm>
          <a:prstGeom prst="rect">
            <a:avLst/>
          </a:prstGeom>
          <a:noFill/>
        </p:spPr>
        <p:txBody>
          <a:bodyPr wrap="none" rtlCol="0">
            <a:spAutoFit/>
          </a:bodyPr>
          <a:lstStyle/>
          <a:p>
            <a:r>
              <a:rPr lang="zh-CN" altLang="en-US" sz="1400">
                <a:solidFill>
                  <a:schemeClr val="accent2"/>
                </a:solidFill>
                <a:latin typeface="+mn-ea"/>
                <a:ea typeface="+mn-ea"/>
              </a:rPr>
              <a:t>个子公司</a:t>
            </a:r>
            <a:endParaRPr lang="zh-CN" altLang="en-US" sz="1400" dirty="0">
              <a:solidFill>
                <a:schemeClr val="accent2"/>
              </a:solidFill>
              <a:latin typeface="+mn-ea"/>
              <a:ea typeface="+mn-ea"/>
            </a:endParaRPr>
          </a:p>
        </p:txBody>
      </p:sp>
      <p:sp>
        <p:nvSpPr>
          <p:cNvPr id="21" name="TextBox 20"/>
          <p:cNvSpPr txBox="1"/>
          <p:nvPr/>
        </p:nvSpPr>
        <p:spPr>
          <a:xfrm>
            <a:off x="5090269" y="1490166"/>
            <a:ext cx="2232248" cy="874407"/>
          </a:xfrm>
          <a:prstGeom prst="rect">
            <a:avLst/>
          </a:prstGeom>
          <a:noFill/>
        </p:spPr>
        <p:txBody>
          <a:bodyPr wrap="square" rtlCol="0">
            <a:spAutoFit/>
          </a:bodyPr>
          <a:lstStyle/>
          <a:p>
            <a:pPr algn="just">
              <a:lnSpc>
                <a:spcPct val="150000"/>
              </a:lnSpc>
            </a:pPr>
            <a:r>
              <a:rPr lang="zh-CN" altLang="en-US" dirty="0">
                <a:solidFill>
                  <a:schemeClr val="accent1"/>
                </a:solidFill>
                <a:latin typeface="微软雅黑" pitchFamily="34" charset="-122"/>
                <a:ea typeface="微软雅黑" pitchFamily="34" charset="-122"/>
              </a:rPr>
              <a:t>培育20000家门店，服务4000万居民</a:t>
            </a:r>
          </a:p>
        </p:txBody>
      </p:sp>
      <p:sp>
        <p:nvSpPr>
          <p:cNvPr id="22" name="TextBox 21"/>
          <p:cNvSpPr txBox="1"/>
          <p:nvPr/>
        </p:nvSpPr>
        <p:spPr>
          <a:xfrm>
            <a:off x="5090269" y="3414659"/>
            <a:ext cx="2232248" cy="92333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a:solidFill>
                  <a:schemeClr val="accent1"/>
                </a:solidFill>
              </a:rPr>
              <a:t>新建500个服务中心，服务2万家门店</a:t>
            </a:r>
          </a:p>
        </p:txBody>
      </p:sp>
      <p:sp>
        <p:nvSpPr>
          <p:cNvPr id="23" name="TextBox 22"/>
          <p:cNvSpPr txBox="1"/>
          <p:nvPr/>
        </p:nvSpPr>
        <p:spPr>
          <a:xfrm>
            <a:off x="5090269" y="5264724"/>
            <a:ext cx="2232248" cy="92333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a:solidFill>
                  <a:schemeClr val="accent1"/>
                </a:solidFill>
              </a:rPr>
              <a:t>开设15个控股子公司，实施管理运营</a:t>
            </a:r>
          </a:p>
        </p:txBody>
      </p:sp>
      <p:sp>
        <p:nvSpPr>
          <p:cNvPr id="24" name="TextBox 23"/>
          <p:cNvSpPr txBox="1"/>
          <p:nvPr/>
        </p:nvSpPr>
        <p:spPr>
          <a:xfrm>
            <a:off x="7814353" y="1809690"/>
            <a:ext cx="2221410" cy="492443"/>
          </a:xfrm>
          <a:prstGeom prst="rect">
            <a:avLst/>
          </a:prstGeom>
          <a:noFill/>
        </p:spPr>
        <p:txBody>
          <a:bodyPr wrap="square" rtlCol="0">
            <a:spAutoFit/>
          </a:bodyPr>
          <a:lstStyle/>
          <a:p>
            <a:r>
              <a:rPr lang="zh-CN" altLang="en-US" sz="2600" dirty="0">
                <a:solidFill>
                  <a:schemeClr val="accent2"/>
                </a:solidFill>
                <a:latin typeface="+mn-ea"/>
                <a:ea typeface="+mn-ea"/>
              </a:rPr>
              <a:t>体系解读</a:t>
            </a:r>
          </a:p>
        </p:txBody>
      </p:sp>
      <p:sp>
        <p:nvSpPr>
          <p:cNvPr id="25" name="TextBox 24"/>
          <p:cNvSpPr txBox="1"/>
          <p:nvPr/>
        </p:nvSpPr>
        <p:spPr>
          <a:xfrm>
            <a:off x="7861146" y="2503904"/>
            <a:ext cx="3646044" cy="3139321"/>
          </a:xfrm>
          <a:prstGeom prst="rect">
            <a:avLst/>
          </a:prstGeom>
          <a:noFill/>
        </p:spPr>
        <p:txBody>
          <a:bodyPr wrap="square" rtlCol="0">
            <a:spAutoFit/>
          </a:bodyPr>
          <a:lstStyle/>
          <a:p>
            <a:pPr marL="342900" indent="-342900" algn="just">
              <a:buFont typeface="Arial" pitchFamily="34" charset="0"/>
              <a:buChar char="•"/>
            </a:pPr>
            <a:r>
              <a:rPr lang="zh-CN" altLang="en-US" b="1" dirty="0">
                <a:solidFill>
                  <a:schemeClr val="accent1"/>
                </a:solidFill>
                <a:latin typeface="+mn-ea"/>
                <a:ea typeface="+mn-ea"/>
              </a:rPr>
              <a:t>民通</a:t>
            </a:r>
            <a:r>
              <a:rPr lang="zh-CN" altLang="en-US" dirty="0">
                <a:solidFill>
                  <a:schemeClr val="accent1"/>
                </a:solidFill>
                <a:latin typeface="+mn-ea"/>
                <a:ea typeface="+mn-ea"/>
              </a:rPr>
              <a:t>：疏通社区的资金流、信息流、物流阻碍，提供一体化社区服务，就是实践居民对美好生活的向往！</a:t>
            </a:r>
            <a:endParaRPr lang="en-US" altLang="zh-CN" dirty="0">
              <a:solidFill>
                <a:schemeClr val="accent1"/>
              </a:solidFill>
              <a:latin typeface="+mn-ea"/>
              <a:ea typeface="+mn-ea"/>
            </a:endParaRPr>
          </a:p>
          <a:p>
            <a:pPr marL="342900" indent="-342900" algn="just">
              <a:buFont typeface="Arial" pitchFamily="34" charset="0"/>
              <a:buChar char="•"/>
            </a:pPr>
            <a:endParaRPr lang="zh-CN" altLang="en-US" dirty="0">
              <a:solidFill>
                <a:schemeClr val="accent1"/>
              </a:solidFill>
              <a:latin typeface="+mn-ea"/>
              <a:ea typeface="+mn-ea"/>
            </a:endParaRPr>
          </a:p>
          <a:p>
            <a:pPr marL="342900" indent="-342900" algn="just">
              <a:buFont typeface="Arial" pitchFamily="34" charset="0"/>
              <a:buChar char="•"/>
            </a:pPr>
            <a:r>
              <a:rPr lang="zh-CN" altLang="en-US" b="1" dirty="0">
                <a:solidFill>
                  <a:schemeClr val="accent1"/>
                </a:solidFill>
                <a:latin typeface="+mn-ea"/>
                <a:ea typeface="+mn-ea"/>
              </a:rPr>
              <a:t>商通</a:t>
            </a:r>
            <a:r>
              <a:rPr lang="zh-CN" altLang="en-US" dirty="0">
                <a:solidFill>
                  <a:schemeClr val="accent1"/>
                </a:solidFill>
                <a:latin typeface="+mn-ea"/>
                <a:ea typeface="+mn-ea"/>
              </a:rPr>
              <a:t>：经济拉动增长，促进产业融合，催生新型商业业态！</a:t>
            </a:r>
            <a:endParaRPr lang="en-US" altLang="zh-CN" dirty="0">
              <a:solidFill>
                <a:schemeClr val="accent1"/>
              </a:solidFill>
              <a:latin typeface="+mn-ea"/>
              <a:ea typeface="+mn-ea"/>
            </a:endParaRPr>
          </a:p>
          <a:p>
            <a:pPr marL="342900" indent="-342900" algn="just">
              <a:buFont typeface="Arial" pitchFamily="34" charset="0"/>
              <a:buChar char="•"/>
            </a:pPr>
            <a:endParaRPr lang="zh-CN" altLang="en-US" dirty="0">
              <a:solidFill>
                <a:schemeClr val="accent1"/>
              </a:solidFill>
              <a:latin typeface="+mn-ea"/>
              <a:ea typeface="+mn-ea"/>
            </a:endParaRPr>
          </a:p>
          <a:p>
            <a:pPr marL="342900" indent="-342900" algn="just">
              <a:buFont typeface="Arial" pitchFamily="34" charset="0"/>
              <a:buChar char="•"/>
            </a:pPr>
            <a:r>
              <a:rPr lang="zh-CN" altLang="en-US" b="1" dirty="0">
                <a:solidFill>
                  <a:schemeClr val="accent1"/>
                </a:solidFill>
                <a:latin typeface="+mn-ea"/>
                <a:ea typeface="+mn-ea"/>
              </a:rPr>
              <a:t>政通</a:t>
            </a:r>
            <a:r>
              <a:rPr lang="zh-CN" altLang="en-US" dirty="0">
                <a:solidFill>
                  <a:schemeClr val="accent1"/>
                </a:solidFill>
                <a:latin typeface="+mn-ea"/>
                <a:ea typeface="+mn-ea"/>
              </a:rPr>
              <a:t>：就业大平台，社区大数据，成为市场经济下的政府好帮手！</a:t>
            </a:r>
          </a:p>
        </p:txBody>
      </p:sp>
    </p:spTree>
    <p:custDataLst>
      <p:tags r:id="rId1"/>
    </p:custDataLst>
    <p:extLst>
      <p:ext uri="{BB962C8B-B14F-4D97-AF65-F5344CB8AC3E}">
        <p14:creationId xmlns:p14="http://schemas.microsoft.com/office/powerpoint/2010/main" val="290968061"/>
      </p:ext>
    </p:extLst>
  </p:cSld>
  <p:clrMapOvr>
    <a:masterClrMapping/>
  </p:clrMapOvr>
  <mc:AlternateContent xmlns:mc="http://schemas.openxmlformats.org/markup-compatibility/2006" xmlns:p14="http://schemas.microsoft.com/office/powerpoint/2010/main">
    <mc:Choice Requires="p14">
      <p:transition spd="slow" p14:dur="800" advTm="11658">
        <p14:prism isInverted="1"/>
      </p:transition>
    </mc:Choice>
    <mc:Fallback xmlns="">
      <p:transition spd="slow" advTm="11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8"/>
                                        </p:tgtEl>
                                        <p:attrNameLst>
                                          <p:attrName>ppt_x</p:attrName>
                                          <p:attrName>ppt_y</p:attrName>
                                        </p:attrNameLst>
                                      </p:cBhvr>
                                    </p:animMotion>
                                    <p:animEffect transition="in" filter="fade">
                                      <p:cBhvr>
                                        <p:cTn id="17" dur="1000"/>
                                        <p:tgtEl>
                                          <p:spTgt spid="8"/>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Scale>
                                      <p:cBhvr>
                                        <p:cTn id="2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7"/>
                                        </p:tgtEl>
                                        <p:attrNameLst>
                                          <p:attrName>ppt_x</p:attrName>
                                          <p:attrName>ppt_y</p:attrName>
                                        </p:attrNameLst>
                                      </p:cBhvr>
                                    </p:animMotion>
                                    <p:animEffect transition="in" filter="fade">
                                      <p:cBhvr>
                                        <p:cTn id="22" dur="1000"/>
                                        <p:tgtEl>
                                          <p:spTgt spid="7"/>
                                        </p:tgtEl>
                                      </p:cBhvr>
                                    </p:animEffect>
                                  </p:childTnLst>
                                </p:cTn>
                              </p:par>
                            </p:childTnLst>
                          </p:cTn>
                        </p:par>
                        <p:par>
                          <p:cTn id="23" fill="hold">
                            <p:stCondLst>
                              <p:cond delay="172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222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2720"/>
                            </p:stCondLst>
                            <p:childTnLst>
                              <p:par>
                                <p:cTn id="50" presetID="31"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300" fill="hold"/>
                                        <p:tgtEl>
                                          <p:spTgt spid="16"/>
                                        </p:tgtEl>
                                        <p:attrNameLst>
                                          <p:attrName>ppt_w</p:attrName>
                                        </p:attrNameLst>
                                      </p:cBhvr>
                                      <p:tavLst>
                                        <p:tav tm="0">
                                          <p:val>
                                            <p:fltVal val="0"/>
                                          </p:val>
                                        </p:tav>
                                        <p:tav tm="100000">
                                          <p:val>
                                            <p:strVal val="#ppt_w"/>
                                          </p:val>
                                        </p:tav>
                                      </p:tavLst>
                                    </p:anim>
                                    <p:anim calcmode="lin" valueType="num">
                                      <p:cBhvr>
                                        <p:cTn id="53" dur="300" fill="hold"/>
                                        <p:tgtEl>
                                          <p:spTgt spid="16"/>
                                        </p:tgtEl>
                                        <p:attrNameLst>
                                          <p:attrName>ppt_h</p:attrName>
                                        </p:attrNameLst>
                                      </p:cBhvr>
                                      <p:tavLst>
                                        <p:tav tm="0">
                                          <p:val>
                                            <p:fltVal val="0"/>
                                          </p:val>
                                        </p:tav>
                                        <p:tav tm="100000">
                                          <p:val>
                                            <p:strVal val="#ppt_h"/>
                                          </p:val>
                                        </p:tav>
                                      </p:tavLst>
                                    </p:anim>
                                    <p:anim calcmode="lin" valueType="num">
                                      <p:cBhvr>
                                        <p:cTn id="54" dur="300" fill="hold"/>
                                        <p:tgtEl>
                                          <p:spTgt spid="16"/>
                                        </p:tgtEl>
                                        <p:attrNameLst>
                                          <p:attrName>style.rotation</p:attrName>
                                        </p:attrNameLst>
                                      </p:cBhvr>
                                      <p:tavLst>
                                        <p:tav tm="0">
                                          <p:val>
                                            <p:fltVal val="90"/>
                                          </p:val>
                                        </p:tav>
                                        <p:tav tm="100000">
                                          <p:val>
                                            <p:fltVal val="0"/>
                                          </p:val>
                                        </p:tav>
                                      </p:tavLst>
                                    </p:anim>
                                    <p:animEffect transition="in" filter="fade">
                                      <p:cBhvr>
                                        <p:cTn id="55" dur="300"/>
                                        <p:tgtEl>
                                          <p:spTgt spid="16"/>
                                        </p:tgtEl>
                                      </p:cBhvr>
                                    </p:animEffect>
                                  </p:childTnLst>
                                </p:cTn>
                              </p:par>
                            </p:childTnLst>
                          </p:cTn>
                        </p:par>
                        <p:par>
                          <p:cTn id="56" fill="hold">
                            <p:stCondLst>
                              <p:cond delay="3020"/>
                            </p:stCondLst>
                            <p:childTnLst>
                              <p:par>
                                <p:cTn id="57" presetID="22"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up)">
                                      <p:cBhvr>
                                        <p:cTn id="59" dur="500"/>
                                        <p:tgtEl>
                                          <p:spTgt spid="15"/>
                                        </p:tgtEl>
                                      </p:cBhvr>
                                    </p:animEffect>
                                  </p:childTnLst>
                                </p:cTn>
                              </p:par>
                            </p:childTnLst>
                          </p:cTn>
                        </p:par>
                        <p:par>
                          <p:cTn id="60" fill="hold">
                            <p:stCondLst>
                              <p:cond delay="352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4020"/>
                            </p:stCondLst>
                            <p:childTnLst>
                              <p:par>
                                <p:cTn id="65" presetID="31"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300" fill="hold"/>
                                        <p:tgtEl>
                                          <p:spTgt spid="17"/>
                                        </p:tgtEl>
                                        <p:attrNameLst>
                                          <p:attrName>ppt_w</p:attrName>
                                        </p:attrNameLst>
                                      </p:cBhvr>
                                      <p:tavLst>
                                        <p:tav tm="0">
                                          <p:val>
                                            <p:fltVal val="0"/>
                                          </p:val>
                                        </p:tav>
                                        <p:tav tm="100000">
                                          <p:val>
                                            <p:strVal val="#ppt_w"/>
                                          </p:val>
                                        </p:tav>
                                      </p:tavLst>
                                    </p:anim>
                                    <p:anim calcmode="lin" valueType="num">
                                      <p:cBhvr>
                                        <p:cTn id="68" dur="300" fill="hold"/>
                                        <p:tgtEl>
                                          <p:spTgt spid="17"/>
                                        </p:tgtEl>
                                        <p:attrNameLst>
                                          <p:attrName>ppt_h</p:attrName>
                                        </p:attrNameLst>
                                      </p:cBhvr>
                                      <p:tavLst>
                                        <p:tav tm="0">
                                          <p:val>
                                            <p:fltVal val="0"/>
                                          </p:val>
                                        </p:tav>
                                        <p:tav tm="100000">
                                          <p:val>
                                            <p:strVal val="#ppt_h"/>
                                          </p:val>
                                        </p:tav>
                                      </p:tavLst>
                                    </p:anim>
                                    <p:anim calcmode="lin" valueType="num">
                                      <p:cBhvr>
                                        <p:cTn id="69" dur="300" fill="hold"/>
                                        <p:tgtEl>
                                          <p:spTgt spid="17"/>
                                        </p:tgtEl>
                                        <p:attrNameLst>
                                          <p:attrName>style.rotation</p:attrName>
                                        </p:attrNameLst>
                                      </p:cBhvr>
                                      <p:tavLst>
                                        <p:tav tm="0">
                                          <p:val>
                                            <p:fltVal val="90"/>
                                          </p:val>
                                        </p:tav>
                                        <p:tav tm="100000">
                                          <p:val>
                                            <p:fltVal val="0"/>
                                          </p:val>
                                        </p:tav>
                                      </p:tavLst>
                                    </p:anim>
                                    <p:animEffect transition="in" filter="fade">
                                      <p:cBhvr>
                                        <p:cTn id="70" dur="300"/>
                                        <p:tgtEl>
                                          <p:spTgt spid="17"/>
                                        </p:tgtEl>
                                      </p:cBhvr>
                                    </p:animEffect>
                                  </p:childTnLst>
                                </p:cTn>
                              </p:par>
                            </p:childTnLst>
                          </p:cTn>
                        </p:par>
                        <p:par>
                          <p:cTn id="71" fill="hold">
                            <p:stCondLst>
                              <p:cond delay="4320"/>
                            </p:stCondLst>
                            <p:childTnLst>
                              <p:par>
                                <p:cTn id="72" presetID="22" presetClass="entr" presetSubtype="1"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up)">
                                      <p:cBhvr>
                                        <p:cTn id="74" dur="500"/>
                                        <p:tgtEl>
                                          <p:spTgt spid="19"/>
                                        </p:tgtEl>
                                      </p:cBhvr>
                                    </p:animEffect>
                                  </p:childTnLst>
                                </p:cTn>
                              </p:par>
                            </p:childTnLst>
                          </p:cTn>
                        </p:par>
                        <p:par>
                          <p:cTn id="75" fill="hold">
                            <p:stCondLst>
                              <p:cond delay="4820"/>
                            </p:stCondLst>
                            <p:childTnLst>
                              <p:par>
                                <p:cTn id="76" presetID="22" presetClass="entr" presetSubtype="8"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par>
                          <p:cTn id="79" fill="hold">
                            <p:stCondLst>
                              <p:cond delay="5320"/>
                            </p:stCondLst>
                            <p:childTnLst>
                              <p:par>
                                <p:cTn id="80" presetID="31"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p:cTn id="82" dur="300" fill="hold"/>
                                        <p:tgtEl>
                                          <p:spTgt spid="18"/>
                                        </p:tgtEl>
                                        <p:attrNameLst>
                                          <p:attrName>ppt_w</p:attrName>
                                        </p:attrNameLst>
                                      </p:cBhvr>
                                      <p:tavLst>
                                        <p:tav tm="0">
                                          <p:val>
                                            <p:fltVal val="0"/>
                                          </p:val>
                                        </p:tav>
                                        <p:tav tm="100000">
                                          <p:val>
                                            <p:strVal val="#ppt_w"/>
                                          </p:val>
                                        </p:tav>
                                      </p:tavLst>
                                    </p:anim>
                                    <p:anim calcmode="lin" valueType="num">
                                      <p:cBhvr>
                                        <p:cTn id="83" dur="300" fill="hold"/>
                                        <p:tgtEl>
                                          <p:spTgt spid="18"/>
                                        </p:tgtEl>
                                        <p:attrNameLst>
                                          <p:attrName>ppt_h</p:attrName>
                                        </p:attrNameLst>
                                      </p:cBhvr>
                                      <p:tavLst>
                                        <p:tav tm="0">
                                          <p:val>
                                            <p:fltVal val="0"/>
                                          </p:val>
                                        </p:tav>
                                        <p:tav tm="100000">
                                          <p:val>
                                            <p:strVal val="#ppt_h"/>
                                          </p:val>
                                        </p:tav>
                                      </p:tavLst>
                                    </p:anim>
                                    <p:anim calcmode="lin" valueType="num">
                                      <p:cBhvr>
                                        <p:cTn id="84" dur="300" fill="hold"/>
                                        <p:tgtEl>
                                          <p:spTgt spid="18"/>
                                        </p:tgtEl>
                                        <p:attrNameLst>
                                          <p:attrName>style.rotation</p:attrName>
                                        </p:attrNameLst>
                                      </p:cBhvr>
                                      <p:tavLst>
                                        <p:tav tm="0">
                                          <p:val>
                                            <p:fltVal val="90"/>
                                          </p:val>
                                        </p:tav>
                                        <p:tav tm="100000">
                                          <p:val>
                                            <p:fltVal val="0"/>
                                          </p:val>
                                        </p:tav>
                                      </p:tavLst>
                                    </p:anim>
                                    <p:animEffect transition="in" filter="fade">
                                      <p:cBhvr>
                                        <p:cTn id="85" dur="300"/>
                                        <p:tgtEl>
                                          <p:spTgt spid="18"/>
                                        </p:tgtEl>
                                      </p:cBhvr>
                                    </p:animEffect>
                                  </p:childTnLst>
                                </p:cTn>
                              </p:par>
                            </p:childTnLst>
                          </p:cTn>
                        </p:par>
                        <p:par>
                          <p:cTn id="86" fill="hold">
                            <p:stCondLst>
                              <p:cond delay="5620"/>
                            </p:stCondLst>
                            <p:childTnLst>
                              <p:par>
                                <p:cTn id="87" presetID="22" presetClass="entr" presetSubtype="1" fill="hold" grpId="0"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up)">
                                      <p:cBhvr>
                                        <p:cTn id="89" dur="500"/>
                                        <p:tgtEl>
                                          <p:spTgt spid="20"/>
                                        </p:tgtEl>
                                      </p:cBhvr>
                                    </p:animEffect>
                                  </p:childTnLst>
                                </p:cTn>
                              </p:par>
                            </p:childTnLst>
                          </p:cTn>
                        </p:par>
                        <p:par>
                          <p:cTn id="90" fill="hold">
                            <p:stCondLst>
                              <p:cond delay="6120"/>
                            </p:stCondLst>
                            <p:childTnLst>
                              <p:par>
                                <p:cTn id="91" presetID="22" presetClass="entr" presetSubtype="8"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childTnLst>
                          </p:cTn>
                        </p:par>
                        <p:par>
                          <p:cTn id="94" fill="hold">
                            <p:stCondLst>
                              <p:cond delay="6620"/>
                            </p:stCondLst>
                            <p:childTnLst>
                              <p:par>
                                <p:cTn id="95" presetID="22" presetClass="entr" presetSubtype="4"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par>
                          <p:cTn id="98" fill="hold">
                            <p:stCondLst>
                              <p:cond delay="7120"/>
                            </p:stCondLst>
                            <p:childTnLst>
                              <p:par>
                                <p:cTn id="99" presetID="22" presetClass="entr" presetSubtype="2" fill="hold" grpId="0" nodeType="after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right)">
                                      <p:cBhvr>
                                        <p:cTn id="101" dur="300"/>
                                        <p:tgtEl>
                                          <p:spTgt spid="10"/>
                                        </p:tgtEl>
                                      </p:cBhvr>
                                    </p:animEffect>
                                  </p:childTnLst>
                                </p:cTn>
                              </p:par>
                            </p:childTnLst>
                          </p:cTn>
                        </p:par>
                        <p:par>
                          <p:cTn id="102" fill="hold">
                            <p:stCondLst>
                              <p:cond delay="7420"/>
                            </p:stCondLst>
                            <p:childTnLst>
                              <p:par>
                                <p:cTn id="103" presetID="22" presetClass="entr" presetSubtype="8" fill="hold" grpId="0" nodeType="after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left)">
                                      <p:cBhvr>
                                        <p:cTn id="105" dur="500"/>
                                        <p:tgtEl>
                                          <p:spTgt spid="11"/>
                                        </p:tgtEl>
                                      </p:cBhvr>
                                    </p:animEffect>
                                  </p:childTnLst>
                                </p:cTn>
                              </p:par>
                            </p:childTnLst>
                          </p:cTn>
                        </p:par>
                        <p:par>
                          <p:cTn id="106" fill="hold">
                            <p:stCondLst>
                              <p:cond delay="7920"/>
                            </p:stCondLst>
                            <p:childTnLst>
                              <p:par>
                                <p:cTn id="107" presetID="56" presetClass="entr" presetSubtype="0" fill="hold" grpId="0" nodeType="afterEffect">
                                  <p:stCondLst>
                                    <p:cond delay="0"/>
                                  </p:stCondLst>
                                  <p:iterate type="lt">
                                    <p:tmPct val="10000"/>
                                  </p:iterate>
                                  <p:childTnLst>
                                    <p:set>
                                      <p:cBhvr>
                                        <p:cTn id="108" dur="1" fill="hold">
                                          <p:stCondLst>
                                            <p:cond delay="0"/>
                                          </p:stCondLst>
                                        </p:cTn>
                                        <p:tgtEl>
                                          <p:spTgt spid="24"/>
                                        </p:tgtEl>
                                        <p:attrNameLst>
                                          <p:attrName>style.visibility</p:attrName>
                                        </p:attrNameLst>
                                      </p:cBhvr>
                                      <p:to>
                                        <p:strVal val="visible"/>
                                      </p:to>
                                    </p:set>
                                    <p:anim by="(-#ppt_w*2)" calcmode="lin" valueType="num">
                                      <p:cBhvr rctx="PPT">
                                        <p:cTn id="109" dur="250" autoRev="1" fill="hold">
                                          <p:stCondLst>
                                            <p:cond delay="0"/>
                                          </p:stCondLst>
                                        </p:cTn>
                                        <p:tgtEl>
                                          <p:spTgt spid="24"/>
                                        </p:tgtEl>
                                        <p:attrNameLst>
                                          <p:attrName>ppt_w</p:attrName>
                                        </p:attrNameLst>
                                      </p:cBhvr>
                                    </p:anim>
                                    <p:anim by="(#ppt_w*0.50)" calcmode="lin" valueType="num">
                                      <p:cBhvr>
                                        <p:cTn id="110" dur="250" decel="50000" autoRev="1" fill="hold">
                                          <p:stCondLst>
                                            <p:cond delay="0"/>
                                          </p:stCondLst>
                                        </p:cTn>
                                        <p:tgtEl>
                                          <p:spTgt spid="24"/>
                                        </p:tgtEl>
                                        <p:attrNameLst>
                                          <p:attrName>ppt_x</p:attrName>
                                        </p:attrNameLst>
                                      </p:cBhvr>
                                    </p:anim>
                                    <p:anim from="(-#ppt_h/2)" to="(#ppt_y)" calcmode="lin" valueType="num">
                                      <p:cBhvr>
                                        <p:cTn id="111" dur="500" fill="hold">
                                          <p:stCondLst>
                                            <p:cond delay="0"/>
                                          </p:stCondLst>
                                        </p:cTn>
                                        <p:tgtEl>
                                          <p:spTgt spid="24"/>
                                        </p:tgtEl>
                                        <p:attrNameLst>
                                          <p:attrName>ppt_y</p:attrName>
                                        </p:attrNameLst>
                                      </p:cBhvr>
                                    </p:anim>
                                    <p:animRot by="21600000">
                                      <p:cBhvr>
                                        <p:cTn id="112" dur="500" fill="hold">
                                          <p:stCondLst>
                                            <p:cond delay="0"/>
                                          </p:stCondLst>
                                        </p:cTn>
                                        <p:tgtEl>
                                          <p:spTgt spid="24"/>
                                        </p:tgtEl>
                                        <p:attrNameLst>
                                          <p:attrName>r</p:attrName>
                                        </p:attrNameLst>
                                      </p:cBhvr>
                                    </p:animRot>
                                  </p:childTnLst>
                                </p:cTn>
                              </p:par>
                            </p:childTnLst>
                          </p:cTn>
                        </p:par>
                        <p:par>
                          <p:cTn id="113" fill="hold">
                            <p:stCondLst>
                              <p:cond delay="8570"/>
                            </p:stCondLst>
                            <p:childTnLst>
                              <p:par>
                                <p:cTn id="114" presetID="22" presetClass="entr" presetSubtype="1"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up)">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5" grpId="0"/>
      <p:bldP spid="16" grpId="0" animBg="1"/>
      <p:bldP spid="17" grpId="0" animBg="1"/>
      <p:bldP spid="18" grpId="0" animBg="1"/>
      <p:bldP spid="19" grpId="0"/>
      <p:bldP spid="20" grpId="0"/>
      <p:bldP spid="21" grpId="0"/>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4.3 </a:t>
            </a:r>
            <a:r>
              <a:rPr lang="zh-CN" altLang="en-US" sz="2800" dirty="0">
                <a:solidFill>
                  <a:schemeClr val="accent2"/>
                </a:solidFill>
                <a:latin typeface="微软雅黑"/>
                <a:ea typeface="微软雅黑"/>
              </a:rPr>
              <a:t>短期盈利计划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24" name="Freeform 5"/>
          <p:cNvSpPr>
            <a:spLocks/>
          </p:cNvSpPr>
          <p:nvPr/>
        </p:nvSpPr>
        <p:spPr bwMode="auto">
          <a:xfrm>
            <a:off x="3479801" y="1716881"/>
            <a:ext cx="2571750"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bg1"/>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633413" y="1716881"/>
            <a:ext cx="2573338" cy="4119563"/>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9170989" y="1716881"/>
            <a:ext cx="2571750"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bg2"/>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6326189" y="1716881"/>
            <a:ext cx="2570163"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tx2"/>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p:nvGrpSpPr>
        <p:grpSpPr>
          <a:xfrm>
            <a:off x="3041651" y="3326606"/>
            <a:ext cx="631825" cy="636588"/>
            <a:chOff x="3041651" y="3326606"/>
            <a:chExt cx="631825" cy="636588"/>
          </a:xfrm>
        </p:grpSpPr>
        <p:sp>
          <p:nvSpPr>
            <p:cNvPr id="29" name="Oval 9"/>
            <p:cNvSpPr>
              <a:spLocks noChangeArrowheads="1"/>
            </p:cNvSpPr>
            <p:nvPr/>
          </p:nvSpPr>
          <p:spPr bwMode="auto">
            <a:xfrm>
              <a:off x="3041651" y="3326606"/>
              <a:ext cx="631825"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5867401" y="3326606"/>
            <a:ext cx="633413" cy="636588"/>
            <a:chOff x="5867401" y="3326606"/>
            <a:chExt cx="633413" cy="636588"/>
          </a:xfrm>
        </p:grpSpPr>
        <p:sp>
          <p:nvSpPr>
            <p:cNvPr id="33" name="Oval 12"/>
            <p:cNvSpPr>
              <a:spLocks noChangeArrowheads="1"/>
            </p:cNvSpPr>
            <p:nvPr/>
          </p:nvSpPr>
          <p:spPr bwMode="auto">
            <a:xfrm>
              <a:off x="5867401" y="3326606"/>
              <a:ext cx="633413"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3"/>
            <p:cNvSpPr>
              <a:spLocks/>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4"/>
            <p:cNvSpPr>
              <a:spLocks/>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8728076" y="3326606"/>
            <a:ext cx="633413" cy="636588"/>
            <a:chOff x="8728076" y="3326606"/>
            <a:chExt cx="633413" cy="636588"/>
          </a:xfrm>
        </p:grpSpPr>
        <p:sp>
          <p:nvSpPr>
            <p:cNvPr id="37" name="Oval 15"/>
            <p:cNvSpPr>
              <a:spLocks noChangeArrowheads="1"/>
            </p:cNvSpPr>
            <p:nvPr/>
          </p:nvSpPr>
          <p:spPr bwMode="auto">
            <a:xfrm>
              <a:off x="8728076" y="3326606"/>
              <a:ext cx="633413"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6"/>
            <p:cNvSpPr>
              <a:spLocks/>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
            <p:cNvSpPr>
              <a:spLocks/>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1454151" y="1939131"/>
            <a:ext cx="930275" cy="938213"/>
            <a:chOff x="1454151" y="1939131"/>
            <a:chExt cx="930275" cy="938213"/>
          </a:xfrm>
        </p:grpSpPr>
        <p:sp>
          <p:nvSpPr>
            <p:cNvPr id="41" name="Oval 18"/>
            <p:cNvSpPr>
              <a:spLocks noChangeArrowheads="1"/>
            </p:cNvSpPr>
            <p:nvPr/>
          </p:nvSpPr>
          <p:spPr bwMode="auto">
            <a:xfrm>
              <a:off x="1454151" y="1939131"/>
              <a:ext cx="930275"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TextBox 41"/>
            <p:cNvSpPr txBox="1"/>
            <p:nvPr/>
          </p:nvSpPr>
          <p:spPr>
            <a:xfrm>
              <a:off x="1586504" y="2115849"/>
              <a:ext cx="691215" cy="584775"/>
            </a:xfrm>
            <a:prstGeom prst="rect">
              <a:avLst/>
            </a:prstGeom>
            <a:noFill/>
          </p:spPr>
          <p:txBody>
            <a:bodyPr wrap="none" rtlCol="0">
              <a:spAutoFit/>
            </a:bodyPr>
            <a:lstStyle/>
            <a:p>
              <a:r>
                <a:rPr lang="en-US" altLang="zh-CN" sz="3200" b="1" dirty="0">
                  <a:latin typeface="+mn-ea"/>
                  <a:ea typeface="+mn-ea"/>
                </a:rPr>
                <a:t>01</a:t>
              </a:r>
              <a:endParaRPr lang="zh-CN" altLang="en-US" sz="3200" b="1" dirty="0">
                <a:latin typeface="+mn-ea"/>
                <a:ea typeface="+mn-ea"/>
              </a:endParaRPr>
            </a:p>
          </p:txBody>
        </p:sp>
      </p:grpSp>
      <p:sp>
        <p:nvSpPr>
          <p:cNvPr id="43" name="矩形 42"/>
          <p:cNvSpPr/>
          <p:nvPr/>
        </p:nvSpPr>
        <p:spPr>
          <a:xfrm>
            <a:off x="862611"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4" name="矩形 43"/>
          <p:cNvSpPr/>
          <p:nvPr/>
        </p:nvSpPr>
        <p:spPr>
          <a:xfrm>
            <a:off x="3701345"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5" name="矩形 44"/>
          <p:cNvSpPr/>
          <p:nvPr/>
        </p:nvSpPr>
        <p:spPr>
          <a:xfrm>
            <a:off x="6580661" y="2919179"/>
            <a:ext cx="2117847"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6" name="矩形 45"/>
          <p:cNvSpPr/>
          <p:nvPr/>
        </p:nvSpPr>
        <p:spPr>
          <a:xfrm>
            <a:off x="9487995"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47" name="组合 46"/>
          <p:cNvGrpSpPr/>
          <p:nvPr/>
        </p:nvGrpSpPr>
        <p:grpSpPr>
          <a:xfrm>
            <a:off x="4300538" y="1939131"/>
            <a:ext cx="930275" cy="938213"/>
            <a:chOff x="4300538" y="1939131"/>
            <a:chExt cx="930275" cy="938213"/>
          </a:xfrm>
        </p:grpSpPr>
        <p:sp>
          <p:nvSpPr>
            <p:cNvPr id="48" name="Oval 19"/>
            <p:cNvSpPr>
              <a:spLocks noChangeArrowheads="1"/>
            </p:cNvSpPr>
            <p:nvPr/>
          </p:nvSpPr>
          <p:spPr bwMode="auto">
            <a:xfrm>
              <a:off x="4300538" y="1939131"/>
              <a:ext cx="930275"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TextBox 48"/>
            <p:cNvSpPr txBox="1"/>
            <p:nvPr/>
          </p:nvSpPr>
          <p:spPr>
            <a:xfrm>
              <a:off x="4425238" y="2115849"/>
              <a:ext cx="691215" cy="584775"/>
            </a:xfrm>
            <a:prstGeom prst="rect">
              <a:avLst/>
            </a:prstGeom>
            <a:noFill/>
          </p:spPr>
          <p:txBody>
            <a:bodyPr wrap="none" rtlCol="0">
              <a:spAutoFit/>
            </a:bodyPr>
            <a:lstStyle/>
            <a:p>
              <a:r>
                <a:rPr lang="en-US" altLang="zh-CN" sz="3200" b="1" dirty="0">
                  <a:latin typeface="+mn-ea"/>
                  <a:ea typeface="+mn-ea"/>
                </a:rPr>
                <a:t>02</a:t>
              </a:r>
              <a:endParaRPr lang="zh-CN" altLang="en-US" sz="3200" b="1" dirty="0">
                <a:latin typeface="+mn-ea"/>
                <a:ea typeface="+mn-ea"/>
              </a:endParaRPr>
            </a:p>
          </p:txBody>
        </p:sp>
      </p:grpSp>
      <p:grpSp>
        <p:nvGrpSpPr>
          <p:cNvPr id="50" name="组合 49"/>
          <p:cNvGrpSpPr/>
          <p:nvPr/>
        </p:nvGrpSpPr>
        <p:grpSpPr>
          <a:xfrm>
            <a:off x="7145339" y="1939131"/>
            <a:ext cx="931863" cy="938213"/>
            <a:chOff x="7145339" y="1939131"/>
            <a:chExt cx="931863" cy="938213"/>
          </a:xfrm>
        </p:grpSpPr>
        <p:sp>
          <p:nvSpPr>
            <p:cNvPr id="51" name="Oval 20"/>
            <p:cNvSpPr>
              <a:spLocks noChangeArrowheads="1"/>
            </p:cNvSpPr>
            <p:nvPr/>
          </p:nvSpPr>
          <p:spPr bwMode="auto">
            <a:xfrm>
              <a:off x="7145339" y="1939131"/>
              <a:ext cx="931863"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TextBox 51"/>
            <p:cNvSpPr txBox="1"/>
            <p:nvPr/>
          </p:nvSpPr>
          <p:spPr>
            <a:xfrm>
              <a:off x="7263972" y="2115849"/>
              <a:ext cx="691215" cy="584775"/>
            </a:xfrm>
            <a:prstGeom prst="rect">
              <a:avLst/>
            </a:prstGeom>
            <a:noFill/>
          </p:spPr>
          <p:txBody>
            <a:bodyPr wrap="none" rtlCol="0">
              <a:spAutoFit/>
            </a:bodyPr>
            <a:lstStyle/>
            <a:p>
              <a:r>
                <a:rPr lang="en-US" altLang="zh-CN" sz="3200" b="1" dirty="0">
                  <a:latin typeface="+mn-ea"/>
                  <a:ea typeface="+mn-ea"/>
                </a:rPr>
                <a:t>03</a:t>
              </a:r>
              <a:endParaRPr lang="zh-CN" altLang="en-US" sz="3200" b="1" dirty="0">
                <a:latin typeface="+mn-ea"/>
                <a:ea typeface="+mn-ea"/>
              </a:endParaRPr>
            </a:p>
          </p:txBody>
        </p:sp>
      </p:grpSp>
      <p:grpSp>
        <p:nvGrpSpPr>
          <p:cNvPr id="53" name="组合 52"/>
          <p:cNvGrpSpPr/>
          <p:nvPr/>
        </p:nvGrpSpPr>
        <p:grpSpPr>
          <a:xfrm>
            <a:off x="9991726" y="1939131"/>
            <a:ext cx="931863" cy="938213"/>
            <a:chOff x="9991726" y="1939131"/>
            <a:chExt cx="931863" cy="938213"/>
          </a:xfrm>
        </p:grpSpPr>
        <p:sp>
          <p:nvSpPr>
            <p:cNvPr id="54" name="Oval 21"/>
            <p:cNvSpPr>
              <a:spLocks noChangeArrowheads="1"/>
            </p:cNvSpPr>
            <p:nvPr/>
          </p:nvSpPr>
          <p:spPr bwMode="auto">
            <a:xfrm>
              <a:off x="9991726" y="1939131"/>
              <a:ext cx="931863"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TextBox 56"/>
            <p:cNvSpPr txBox="1"/>
            <p:nvPr/>
          </p:nvSpPr>
          <p:spPr>
            <a:xfrm>
              <a:off x="10130002" y="2115849"/>
              <a:ext cx="691215" cy="584775"/>
            </a:xfrm>
            <a:prstGeom prst="rect">
              <a:avLst/>
            </a:prstGeom>
            <a:noFill/>
          </p:spPr>
          <p:txBody>
            <a:bodyPr wrap="none" rtlCol="0">
              <a:spAutoFit/>
            </a:bodyPr>
            <a:lstStyle/>
            <a:p>
              <a:r>
                <a:rPr lang="en-US" altLang="zh-CN" sz="3200" b="1" dirty="0">
                  <a:latin typeface="+mn-ea"/>
                  <a:ea typeface="+mn-ea"/>
                </a:rPr>
                <a:t>04</a:t>
              </a:r>
              <a:endParaRPr lang="zh-CN" altLang="en-US" sz="3200" b="1" dirty="0">
                <a:latin typeface="+mn-ea"/>
                <a:ea typeface="+mn-ea"/>
              </a:endParaRPr>
            </a:p>
          </p:txBody>
        </p:sp>
      </p:grpSp>
    </p:spTree>
    <p:extLst>
      <p:ext uri="{BB962C8B-B14F-4D97-AF65-F5344CB8AC3E}">
        <p14:creationId xmlns:p14="http://schemas.microsoft.com/office/powerpoint/2010/main" val="1165297779"/>
      </p:ext>
    </p:extLst>
  </p:cSld>
  <p:clrMapOvr>
    <a:masterClrMapping/>
  </p:clrMapOvr>
  <mc:AlternateContent xmlns:mc="http://schemas.openxmlformats.org/markup-compatibility/2006" xmlns:p14="http://schemas.microsoft.com/office/powerpoint/2010/main">
    <mc:Choice Requires="p14">
      <p:transition spd="slow" p14:dur="800" advTm="7386">
        <p14:prism dir="d" isInverted="1"/>
      </p:transition>
    </mc:Choice>
    <mc:Fallback xmlns="">
      <p:transition spd="slow" advTm="738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anim calcmode="lin" valueType="num">
                                          <p:cBhvr>
                                            <p:cTn id="25" dur="500" fill="hold"/>
                                            <p:tgtEl>
                                              <p:spTgt spid="27"/>
                                            </p:tgtEl>
                                            <p:attrNameLst>
                                              <p:attrName>ppt_x</p:attrName>
                                            </p:attrNameLst>
                                          </p:cBhvr>
                                          <p:tavLst>
                                            <p:tav tm="0">
                                              <p:val>
                                                <p:strVal val="#ppt_x"/>
                                              </p:val>
                                            </p:tav>
                                            <p:tav tm="100000">
                                              <p:val>
                                                <p:strVal val="#ppt_x"/>
                                              </p:val>
                                            </p:tav>
                                          </p:tavLst>
                                        </p:anim>
                                        <p:anim calcmode="lin" valueType="num">
                                          <p:cBhvr>
                                            <p:cTn id="26" dur="50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6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53" presetClass="entr" presetSubtype="16"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childTnLst>
                              </p:cTn>
                            </p:par>
                            <p:par>
                              <p:cTn id="38" fill="hold">
                                <p:stCondLst>
                                  <p:cond delay="1400"/>
                                </p:stCondLst>
                                <p:childTnLst>
                                  <p:par>
                                    <p:cTn id="39" presetID="22" presetClass="entr" presetSubtype="1"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par>
                              <p:cTn id="42" fill="hold">
                                <p:stCondLst>
                                  <p:cond delay="1900"/>
                                </p:stCondLst>
                                <p:childTnLst>
                                  <p:par>
                                    <p:cTn id="43" presetID="2" presetClass="entr" presetSubtype="8" fill="hold" nodeType="afterEffect" p14:presetBounceEnd="40000">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14:bounceEnd="40000">
                                          <p:cBhvr additive="base">
                                            <p:cTn id="45" dur="5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par>
                              <p:cTn id="47" fill="hold">
                                <p:stCondLst>
                                  <p:cond delay="2400"/>
                                </p:stCondLst>
                                <p:childTnLst>
                                  <p:par>
                                    <p:cTn id="48" presetID="53" presetClass="entr" presetSubtype="16"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300" fill="hold"/>
                                            <p:tgtEl>
                                              <p:spTgt spid="47"/>
                                            </p:tgtEl>
                                            <p:attrNameLst>
                                              <p:attrName>ppt_w</p:attrName>
                                            </p:attrNameLst>
                                          </p:cBhvr>
                                          <p:tavLst>
                                            <p:tav tm="0">
                                              <p:val>
                                                <p:fltVal val="0"/>
                                              </p:val>
                                            </p:tav>
                                            <p:tav tm="100000">
                                              <p:val>
                                                <p:strVal val="#ppt_w"/>
                                              </p:val>
                                            </p:tav>
                                          </p:tavLst>
                                        </p:anim>
                                        <p:anim calcmode="lin" valueType="num">
                                          <p:cBhvr>
                                            <p:cTn id="51" dur="300" fill="hold"/>
                                            <p:tgtEl>
                                              <p:spTgt spid="47"/>
                                            </p:tgtEl>
                                            <p:attrNameLst>
                                              <p:attrName>ppt_h</p:attrName>
                                            </p:attrNameLst>
                                          </p:cBhvr>
                                          <p:tavLst>
                                            <p:tav tm="0">
                                              <p:val>
                                                <p:fltVal val="0"/>
                                              </p:val>
                                            </p:tav>
                                            <p:tav tm="100000">
                                              <p:val>
                                                <p:strVal val="#ppt_h"/>
                                              </p:val>
                                            </p:tav>
                                          </p:tavLst>
                                        </p:anim>
                                        <p:animEffect transition="in" filter="fade">
                                          <p:cBhvr>
                                            <p:cTn id="52" dur="300"/>
                                            <p:tgtEl>
                                              <p:spTgt spid="47"/>
                                            </p:tgtEl>
                                          </p:cBhvr>
                                        </p:animEffect>
                                      </p:childTnLst>
                                    </p:cTn>
                                  </p:par>
                                </p:childTnLst>
                              </p:cTn>
                            </p:par>
                            <p:par>
                              <p:cTn id="53" fill="hold">
                                <p:stCondLst>
                                  <p:cond delay="2700"/>
                                </p:stCondLst>
                                <p:childTnLst>
                                  <p:par>
                                    <p:cTn id="54" presetID="22" presetClass="entr" presetSubtype="1"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par>
                              <p:cTn id="57" fill="hold">
                                <p:stCondLst>
                                  <p:cond delay="3200"/>
                                </p:stCondLst>
                                <p:childTnLst>
                                  <p:par>
                                    <p:cTn id="58" presetID="2" presetClass="entr" presetSubtype="8" fill="hold" nodeType="afterEffect" p14:presetBounceEnd="40000">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14:bounceEnd="40000">
                                          <p:cBhvr additive="base">
                                            <p:cTn id="60" dur="50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61" dur="500" fill="hold"/>
                                            <p:tgtEl>
                                              <p:spTgt spid="32"/>
                                            </p:tgtEl>
                                            <p:attrNameLst>
                                              <p:attrName>ppt_y</p:attrName>
                                            </p:attrNameLst>
                                          </p:cBhvr>
                                          <p:tavLst>
                                            <p:tav tm="0">
                                              <p:val>
                                                <p:strVal val="#ppt_y"/>
                                              </p:val>
                                            </p:tav>
                                            <p:tav tm="100000">
                                              <p:val>
                                                <p:strVal val="#ppt_y"/>
                                              </p:val>
                                            </p:tav>
                                          </p:tavLst>
                                        </p:anim>
                                      </p:childTnLst>
                                    </p:cTn>
                                  </p:par>
                                </p:childTnLst>
                              </p:cTn>
                            </p:par>
                            <p:par>
                              <p:cTn id="62" fill="hold">
                                <p:stCondLst>
                                  <p:cond delay="3700"/>
                                </p:stCondLst>
                                <p:childTnLst>
                                  <p:par>
                                    <p:cTn id="63" presetID="53" presetClass="entr" presetSubtype="16"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300" fill="hold"/>
                                            <p:tgtEl>
                                              <p:spTgt spid="50"/>
                                            </p:tgtEl>
                                            <p:attrNameLst>
                                              <p:attrName>ppt_w</p:attrName>
                                            </p:attrNameLst>
                                          </p:cBhvr>
                                          <p:tavLst>
                                            <p:tav tm="0">
                                              <p:val>
                                                <p:fltVal val="0"/>
                                              </p:val>
                                            </p:tav>
                                            <p:tav tm="100000">
                                              <p:val>
                                                <p:strVal val="#ppt_w"/>
                                              </p:val>
                                            </p:tav>
                                          </p:tavLst>
                                        </p:anim>
                                        <p:anim calcmode="lin" valueType="num">
                                          <p:cBhvr>
                                            <p:cTn id="66" dur="300" fill="hold"/>
                                            <p:tgtEl>
                                              <p:spTgt spid="50"/>
                                            </p:tgtEl>
                                            <p:attrNameLst>
                                              <p:attrName>ppt_h</p:attrName>
                                            </p:attrNameLst>
                                          </p:cBhvr>
                                          <p:tavLst>
                                            <p:tav tm="0">
                                              <p:val>
                                                <p:fltVal val="0"/>
                                              </p:val>
                                            </p:tav>
                                            <p:tav tm="100000">
                                              <p:val>
                                                <p:strVal val="#ppt_h"/>
                                              </p:val>
                                            </p:tav>
                                          </p:tavLst>
                                        </p:anim>
                                        <p:animEffect transition="in" filter="fade">
                                          <p:cBhvr>
                                            <p:cTn id="67" dur="300"/>
                                            <p:tgtEl>
                                              <p:spTgt spid="50"/>
                                            </p:tgtEl>
                                          </p:cBhvr>
                                        </p:animEffect>
                                      </p:childTnLst>
                                    </p:cTn>
                                  </p:par>
                                </p:childTnLst>
                              </p:cTn>
                            </p:par>
                            <p:par>
                              <p:cTn id="68" fill="hold">
                                <p:stCondLst>
                                  <p:cond delay="4000"/>
                                </p:stCondLst>
                                <p:childTnLst>
                                  <p:par>
                                    <p:cTn id="69" presetID="22" presetClass="entr" presetSubtype="1"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up)">
                                          <p:cBhvr>
                                            <p:cTn id="71" dur="500"/>
                                            <p:tgtEl>
                                              <p:spTgt spid="45"/>
                                            </p:tgtEl>
                                          </p:cBhvr>
                                        </p:animEffect>
                                      </p:childTnLst>
                                    </p:cTn>
                                  </p:par>
                                </p:childTnLst>
                              </p:cTn>
                            </p:par>
                            <p:par>
                              <p:cTn id="72" fill="hold">
                                <p:stCondLst>
                                  <p:cond delay="4500"/>
                                </p:stCondLst>
                                <p:childTnLst>
                                  <p:par>
                                    <p:cTn id="73" presetID="2" presetClass="entr" presetSubtype="8" fill="hold" nodeType="afterEffect" p14:presetBounceEnd="40000">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14:bounceEnd="40000">
                                          <p:cBhvr additive="base">
                                            <p:cTn id="75" dur="5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76" dur="500" fill="hold"/>
                                            <p:tgtEl>
                                              <p:spTgt spid="36"/>
                                            </p:tgtEl>
                                            <p:attrNameLst>
                                              <p:attrName>ppt_y</p:attrName>
                                            </p:attrNameLst>
                                          </p:cBhvr>
                                          <p:tavLst>
                                            <p:tav tm="0">
                                              <p:val>
                                                <p:strVal val="#ppt_y"/>
                                              </p:val>
                                            </p:tav>
                                            <p:tav tm="100000">
                                              <p:val>
                                                <p:strVal val="#ppt_y"/>
                                              </p:val>
                                            </p:tav>
                                          </p:tavLst>
                                        </p:anim>
                                      </p:childTnLst>
                                    </p:cTn>
                                  </p:par>
                                </p:childTnLst>
                              </p:cTn>
                            </p:par>
                            <p:par>
                              <p:cTn id="77" fill="hold">
                                <p:stCondLst>
                                  <p:cond delay="5000"/>
                                </p:stCondLst>
                                <p:childTnLst>
                                  <p:par>
                                    <p:cTn id="78" presetID="53" presetClass="entr" presetSubtype="16"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300" fill="hold"/>
                                            <p:tgtEl>
                                              <p:spTgt spid="53"/>
                                            </p:tgtEl>
                                            <p:attrNameLst>
                                              <p:attrName>ppt_w</p:attrName>
                                            </p:attrNameLst>
                                          </p:cBhvr>
                                          <p:tavLst>
                                            <p:tav tm="0">
                                              <p:val>
                                                <p:fltVal val="0"/>
                                              </p:val>
                                            </p:tav>
                                            <p:tav tm="100000">
                                              <p:val>
                                                <p:strVal val="#ppt_w"/>
                                              </p:val>
                                            </p:tav>
                                          </p:tavLst>
                                        </p:anim>
                                        <p:anim calcmode="lin" valueType="num">
                                          <p:cBhvr>
                                            <p:cTn id="81" dur="300" fill="hold"/>
                                            <p:tgtEl>
                                              <p:spTgt spid="53"/>
                                            </p:tgtEl>
                                            <p:attrNameLst>
                                              <p:attrName>ppt_h</p:attrName>
                                            </p:attrNameLst>
                                          </p:cBhvr>
                                          <p:tavLst>
                                            <p:tav tm="0">
                                              <p:val>
                                                <p:fltVal val="0"/>
                                              </p:val>
                                            </p:tav>
                                            <p:tav tm="100000">
                                              <p:val>
                                                <p:strVal val="#ppt_h"/>
                                              </p:val>
                                            </p:tav>
                                          </p:tavLst>
                                        </p:anim>
                                        <p:animEffect transition="in" filter="fade">
                                          <p:cBhvr>
                                            <p:cTn id="82" dur="300"/>
                                            <p:tgtEl>
                                              <p:spTgt spid="53"/>
                                            </p:tgtEl>
                                          </p:cBhvr>
                                        </p:animEffect>
                                      </p:childTnLst>
                                    </p:cTn>
                                  </p:par>
                                </p:childTnLst>
                              </p:cTn>
                            </p:par>
                            <p:par>
                              <p:cTn id="83" fill="hold">
                                <p:stCondLst>
                                  <p:cond delay="5300"/>
                                </p:stCondLst>
                                <p:childTnLst>
                                  <p:par>
                                    <p:cTn id="84" presetID="22" presetClass="entr" presetSubtype="1"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26" grpId="0" animBg="1"/>
          <p:bldP spid="27" grpId="0" animBg="1"/>
          <p:bldP spid="43" grpId="0"/>
          <p:bldP spid="44" grpId="0"/>
          <p:bldP spid="45"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anim calcmode="lin" valueType="num">
                                          <p:cBhvr>
                                            <p:cTn id="25" dur="500" fill="hold"/>
                                            <p:tgtEl>
                                              <p:spTgt spid="27"/>
                                            </p:tgtEl>
                                            <p:attrNameLst>
                                              <p:attrName>ppt_x</p:attrName>
                                            </p:attrNameLst>
                                          </p:cBhvr>
                                          <p:tavLst>
                                            <p:tav tm="0">
                                              <p:val>
                                                <p:strVal val="#ppt_x"/>
                                              </p:val>
                                            </p:tav>
                                            <p:tav tm="100000">
                                              <p:val>
                                                <p:strVal val="#ppt_x"/>
                                              </p:val>
                                            </p:tav>
                                          </p:tavLst>
                                        </p:anim>
                                        <p:anim calcmode="lin" valueType="num">
                                          <p:cBhvr>
                                            <p:cTn id="26" dur="50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6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53" presetClass="entr" presetSubtype="16"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childTnLst>
                              </p:cTn>
                            </p:par>
                            <p:par>
                              <p:cTn id="38" fill="hold">
                                <p:stCondLst>
                                  <p:cond delay="1400"/>
                                </p:stCondLst>
                                <p:childTnLst>
                                  <p:par>
                                    <p:cTn id="39" presetID="22" presetClass="entr" presetSubtype="1"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par>
                              <p:cTn id="42" fill="hold">
                                <p:stCondLst>
                                  <p:cond delay="1900"/>
                                </p:stCondLst>
                                <p:childTnLst>
                                  <p:par>
                                    <p:cTn id="43" presetID="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0-#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par>
                              <p:cTn id="47" fill="hold">
                                <p:stCondLst>
                                  <p:cond delay="2400"/>
                                </p:stCondLst>
                                <p:childTnLst>
                                  <p:par>
                                    <p:cTn id="48" presetID="53" presetClass="entr" presetSubtype="16"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300" fill="hold"/>
                                            <p:tgtEl>
                                              <p:spTgt spid="47"/>
                                            </p:tgtEl>
                                            <p:attrNameLst>
                                              <p:attrName>ppt_w</p:attrName>
                                            </p:attrNameLst>
                                          </p:cBhvr>
                                          <p:tavLst>
                                            <p:tav tm="0">
                                              <p:val>
                                                <p:fltVal val="0"/>
                                              </p:val>
                                            </p:tav>
                                            <p:tav tm="100000">
                                              <p:val>
                                                <p:strVal val="#ppt_w"/>
                                              </p:val>
                                            </p:tav>
                                          </p:tavLst>
                                        </p:anim>
                                        <p:anim calcmode="lin" valueType="num">
                                          <p:cBhvr>
                                            <p:cTn id="51" dur="300" fill="hold"/>
                                            <p:tgtEl>
                                              <p:spTgt spid="47"/>
                                            </p:tgtEl>
                                            <p:attrNameLst>
                                              <p:attrName>ppt_h</p:attrName>
                                            </p:attrNameLst>
                                          </p:cBhvr>
                                          <p:tavLst>
                                            <p:tav tm="0">
                                              <p:val>
                                                <p:fltVal val="0"/>
                                              </p:val>
                                            </p:tav>
                                            <p:tav tm="100000">
                                              <p:val>
                                                <p:strVal val="#ppt_h"/>
                                              </p:val>
                                            </p:tav>
                                          </p:tavLst>
                                        </p:anim>
                                        <p:animEffect transition="in" filter="fade">
                                          <p:cBhvr>
                                            <p:cTn id="52" dur="300"/>
                                            <p:tgtEl>
                                              <p:spTgt spid="47"/>
                                            </p:tgtEl>
                                          </p:cBhvr>
                                        </p:animEffect>
                                      </p:childTnLst>
                                    </p:cTn>
                                  </p:par>
                                </p:childTnLst>
                              </p:cTn>
                            </p:par>
                            <p:par>
                              <p:cTn id="53" fill="hold">
                                <p:stCondLst>
                                  <p:cond delay="2700"/>
                                </p:stCondLst>
                                <p:childTnLst>
                                  <p:par>
                                    <p:cTn id="54" presetID="22" presetClass="entr" presetSubtype="1"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par>
                              <p:cTn id="57" fill="hold">
                                <p:stCondLst>
                                  <p:cond delay="3200"/>
                                </p:stCondLst>
                                <p:childTnLst>
                                  <p:par>
                                    <p:cTn id="58" presetID="2" presetClass="entr" presetSubtype="8"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additive="base">
                                            <p:cTn id="60" dur="500" fill="hold"/>
                                            <p:tgtEl>
                                              <p:spTgt spid="32"/>
                                            </p:tgtEl>
                                            <p:attrNameLst>
                                              <p:attrName>ppt_x</p:attrName>
                                            </p:attrNameLst>
                                          </p:cBhvr>
                                          <p:tavLst>
                                            <p:tav tm="0">
                                              <p:val>
                                                <p:strVal val="0-#ppt_w/2"/>
                                              </p:val>
                                            </p:tav>
                                            <p:tav tm="100000">
                                              <p:val>
                                                <p:strVal val="#ppt_x"/>
                                              </p:val>
                                            </p:tav>
                                          </p:tavLst>
                                        </p:anim>
                                        <p:anim calcmode="lin" valueType="num">
                                          <p:cBhvr additive="base">
                                            <p:cTn id="61" dur="500" fill="hold"/>
                                            <p:tgtEl>
                                              <p:spTgt spid="32"/>
                                            </p:tgtEl>
                                            <p:attrNameLst>
                                              <p:attrName>ppt_y</p:attrName>
                                            </p:attrNameLst>
                                          </p:cBhvr>
                                          <p:tavLst>
                                            <p:tav tm="0">
                                              <p:val>
                                                <p:strVal val="#ppt_y"/>
                                              </p:val>
                                            </p:tav>
                                            <p:tav tm="100000">
                                              <p:val>
                                                <p:strVal val="#ppt_y"/>
                                              </p:val>
                                            </p:tav>
                                          </p:tavLst>
                                        </p:anim>
                                      </p:childTnLst>
                                    </p:cTn>
                                  </p:par>
                                </p:childTnLst>
                              </p:cTn>
                            </p:par>
                            <p:par>
                              <p:cTn id="62" fill="hold">
                                <p:stCondLst>
                                  <p:cond delay="3700"/>
                                </p:stCondLst>
                                <p:childTnLst>
                                  <p:par>
                                    <p:cTn id="63" presetID="53" presetClass="entr" presetSubtype="16"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300" fill="hold"/>
                                            <p:tgtEl>
                                              <p:spTgt spid="50"/>
                                            </p:tgtEl>
                                            <p:attrNameLst>
                                              <p:attrName>ppt_w</p:attrName>
                                            </p:attrNameLst>
                                          </p:cBhvr>
                                          <p:tavLst>
                                            <p:tav tm="0">
                                              <p:val>
                                                <p:fltVal val="0"/>
                                              </p:val>
                                            </p:tav>
                                            <p:tav tm="100000">
                                              <p:val>
                                                <p:strVal val="#ppt_w"/>
                                              </p:val>
                                            </p:tav>
                                          </p:tavLst>
                                        </p:anim>
                                        <p:anim calcmode="lin" valueType="num">
                                          <p:cBhvr>
                                            <p:cTn id="66" dur="300" fill="hold"/>
                                            <p:tgtEl>
                                              <p:spTgt spid="50"/>
                                            </p:tgtEl>
                                            <p:attrNameLst>
                                              <p:attrName>ppt_h</p:attrName>
                                            </p:attrNameLst>
                                          </p:cBhvr>
                                          <p:tavLst>
                                            <p:tav tm="0">
                                              <p:val>
                                                <p:fltVal val="0"/>
                                              </p:val>
                                            </p:tav>
                                            <p:tav tm="100000">
                                              <p:val>
                                                <p:strVal val="#ppt_h"/>
                                              </p:val>
                                            </p:tav>
                                          </p:tavLst>
                                        </p:anim>
                                        <p:animEffect transition="in" filter="fade">
                                          <p:cBhvr>
                                            <p:cTn id="67" dur="300"/>
                                            <p:tgtEl>
                                              <p:spTgt spid="50"/>
                                            </p:tgtEl>
                                          </p:cBhvr>
                                        </p:animEffect>
                                      </p:childTnLst>
                                    </p:cTn>
                                  </p:par>
                                </p:childTnLst>
                              </p:cTn>
                            </p:par>
                            <p:par>
                              <p:cTn id="68" fill="hold">
                                <p:stCondLst>
                                  <p:cond delay="4000"/>
                                </p:stCondLst>
                                <p:childTnLst>
                                  <p:par>
                                    <p:cTn id="69" presetID="22" presetClass="entr" presetSubtype="1"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up)">
                                          <p:cBhvr>
                                            <p:cTn id="71" dur="500"/>
                                            <p:tgtEl>
                                              <p:spTgt spid="45"/>
                                            </p:tgtEl>
                                          </p:cBhvr>
                                        </p:animEffect>
                                      </p:childTnLst>
                                    </p:cTn>
                                  </p:par>
                                </p:childTnLst>
                              </p:cTn>
                            </p:par>
                            <p:par>
                              <p:cTn id="72" fill="hold">
                                <p:stCondLst>
                                  <p:cond delay="4500"/>
                                </p:stCondLst>
                                <p:childTnLst>
                                  <p:par>
                                    <p:cTn id="73" presetID="2" presetClass="entr" presetSubtype="8"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childTnLst>
                              </p:cTn>
                            </p:par>
                            <p:par>
                              <p:cTn id="77" fill="hold">
                                <p:stCondLst>
                                  <p:cond delay="5000"/>
                                </p:stCondLst>
                                <p:childTnLst>
                                  <p:par>
                                    <p:cTn id="78" presetID="53" presetClass="entr" presetSubtype="16"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300" fill="hold"/>
                                            <p:tgtEl>
                                              <p:spTgt spid="53"/>
                                            </p:tgtEl>
                                            <p:attrNameLst>
                                              <p:attrName>ppt_w</p:attrName>
                                            </p:attrNameLst>
                                          </p:cBhvr>
                                          <p:tavLst>
                                            <p:tav tm="0">
                                              <p:val>
                                                <p:fltVal val="0"/>
                                              </p:val>
                                            </p:tav>
                                            <p:tav tm="100000">
                                              <p:val>
                                                <p:strVal val="#ppt_w"/>
                                              </p:val>
                                            </p:tav>
                                          </p:tavLst>
                                        </p:anim>
                                        <p:anim calcmode="lin" valueType="num">
                                          <p:cBhvr>
                                            <p:cTn id="81" dur="300" fill="hold"/>
                                            <p:tgtEl>
                                              <p:spTgt spid="53"/>
                                            </p:tgtEl>
                                            <p:attrNameLst>
                                              <p:attrName>ppt_h</p:attrName>
                                            </p:attrNameLst>
                                          </p:cBhvr>
                                          <p:tavLst>
                                            <p:tav tm="0">
                                              <p:val>
                                                <p:fltVal val="0"/>
                                              </p:val>
                                            </p:tav>
                                            <p:tav tm="100000">
                                              <p:val>
                                                <p:strVal val="#ppt_h"/>
                                              </p:val>
                                            </p:tav>
                                          </p:tavLst>
                                        </p:anim>
                                        <p:animEffect transition="in" filter="fade">
                                          <p:cBhvr>
                                            <p:cTn id="82" dur="300"/>
                                            <p:tgtEl>
                                              <p:spTgt spid="53"/>
                                            </p:tgtEl>
                                          </p:cBhvr>
                                        </p:animEffect>
                                      </p:childTnLst>
                                    </p:cTn>
                                  </p:par>
                                </p:childTnLst>
                              </p:cTn>
                            </p:par>
                            <p:par>
                              <p:cTn id="83" fill="hold">
                                <p:stCondLst>
                                  <p:cond delay="5300"/>
                                </p:stCondLst>
                                <p:childTnLst>
                                  <p:par>
                                    <p:cTn id="84" presetID="22" presetClass="entr" presetSubtype="1"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26" grpId="0" animBg="1"/>
          <p:bldP spid="27" grpId="0" animBg="1"/>
          <p:bldP spid="43" grpId="0"/>
          <p:bldP spid="44" grpId="0"/>
          <p:bldP spid="45" grpId="0"/>
          <p:bldP spid="4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4.4 </a:t>
            </a:r>
            <a:r>
              <a:rPr lang="zh-CN" altLang="en-US" sz="2800" dirty="0">
                <a:solidFill>
                  <a:schemeClr val="accent2"/>
                </a:solidFill>
                <a:latin typeface="微软雅黑"/>
                <a:ea typeface="微软雅黑"/>
              </a:rPr>
              <a:t>产品开发计划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37" name="Freeform 14"/>
          <p:cNvSpPr>
            <a:spLocks/>
          </p:cNvSpPr>
          <p:nvPr/>
        </p:nvSpPr>
        <p:spPr bwMode="auto">
          <a:xfrm>
            <a:off x="1806003" y="2382501"/>
            <a:ext cx="298450" cy="344488"/>
          </a:xfrm>
          <a:custGeom>
            <a:avLst/>
            <a:gdLst>
              <a:gd name="T0" fmla="*/ 0 w 336"/>
              <a:gd name="T1" fmla="*/ 194 h 388"/>
              <a:gd name="T2" fmla="*/ 168 w 336"/>
              <a:gd name="T3" fmla="*/ 97 h 388"/>
              <a:gd name="T4" fmla="*/ 336 w 336"/>
              <a:gd name="T5" fmla="*/ 0 h 388"/>
              <a:gd name="T6" fmla="*/ 336 w 336"/>
              <a:gd name="T7" fmla="*/ 194 h 388"/>
              <a:gd name="T8" fmla="*/ 336 w 336"/>
              <a:gd name="T9" fmla="*/ 388 h 388"/>
              <a:gd name="T10" fmla="*/ 168 w 336"/>
              <a:gd name="T11" fmla="*/ 291 h 388"/>
              <a:gd name="T12" fmla="*/ 0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194"/>
                </a:moveTo>
                <a:lnTo>
                  <a:pt x="168" y="97"/>
                </a:lnTo>
                <a:lnTo>
                  <a:pt x="336" y="0"/>
                </a:lnTo>
                <a:lnTo>
                  <a:pt x="336" y="194"/>
                </a:lnTo>
                <a:lnTo>
                  <a:pt x="336" y="388"/>
                </a:lnTo>
                <a:lnTo>
                  <a:pt x="168" y="291"/>
                </a:lnTo>
                <a:lnTo>
                  <a:pt x="0"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8" name="Freeform 15"/>
          <p:cNvSpPr>
            <a:spLocks/>
          </p:cNvSpPr>
          <p:nvPr/>
        </p:nvSpPr>
        <p:spPr bwMode="auto">
          <a:xfrm>
            <a:off x="2015553" y="3044489"/>
            <a:ext cx="344488" cy="298450"/>
          </a:xfrm>
          <a:custGeom>
            <a:avLst/>
            <a:gdLst>
              <a:gd name="T0" fmla="*/ 0 w 388"/>
              <a:gd name="T1" fmla="*/ 336 h 336"/>
              <a:gd name="T2" fmla="*/ 97 w 388"/>
              <a:gd name="T3" fmla="*/ 168 h 336"/>
              <a:gd name="T4" fmla="*/ 194 w 388"/>
              <a:gd name="T5" fmla="*/ 0 h 336"/>
              <a:gd name="T6" fmla="*/ 291 w 388"/>
              <a:gd name="T7" fmla="*/ 168 h 336"/>
              <a:gd name="T8" fmla="*/ 388 w 388"/>
              <a:gd name="T9" fmla="*/ 336 h 336"/>
              <a:gd name="T10" fmla="*/ 194 w 388"/>
              <a:gd name="T11" fmla="*/ 336 h 336"/>
              <a:gd name="T12" fmla="*/ 0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0" y="336"/>
                </a:moveTo>
                <a:lnTo>
                  <a:pt x="97" y="168"/>
                </a:lnTo>
                <a:lnTo>
                  <a:pt x="194" y="0"/>
                </a:lnTo>
                <a:lnTo>
                  <a:pt x="291" y="168"/>
                </a:lnTo>
                <a:lnTo>
                  <a:pt x="388" y="336"/>
                </a:lnTo>
                <a:lnTo>
                  <a:pt x="194" y="336"/>
                </a:lnTo>
                <a:lnTo>
                  <a:pt x="0"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9" name="Freeform 16"/>
          <p:cNvSpPr>
            <a:spLocks/>
          </p:cNvSpPr>
          <p:nvPr/>
        </p:nvSpPr>
        <p:spPr bwMode="auto">
          <a:xfrm>
            <a:off x="2501328" y="3525501"/>
            <a:ext cx="298450" cy="344488"/>
          </a:xfrm>
          <a:custGeom>
            <a:avLst/>
            <a:gdLst>
              <a:gd name="T0" fmla="*/ 0 w 336"/>
              <a:gd name="T1" fmla="*/ 388 h 388"/>
              <a:gd name="T2" fmla="*/ 0 w 336"/>
              <a:gd name="T3" fmla="*/ 194 h 388"/>
              <a:gd name="T4" fmla="*/ 0 w 336"/>
              <a:gd name="T5" fmla="*/ 0 h 388"/>
              <a:gd name="T6" fmla="*/ 168 w 336"/>
              <a:gd name="T7" fmla="*/ 97 h 388"/>
              <a:gd name="T8" fmla="*/ 336 w 336"/>
              <a:gd name="T9" fmla="*/ 194 h 388"/>
              <a:gd name="T10" fmla="*/ 168 w 336"/>
              <a:gd name="T11" fmla="*/ 291 h 388"/>
              <a:gd name="T12" fmla="*/ 0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388"/>
                </a:moveTo>
                <a:lnTo>
                  <a:pt x="0" y="194"/>
                </a:lnTo>
                <a:lnTo>
                  <a:pt x="0" y="0"/>
                </a:lnTo>
                <a:lnTo>
                  <a:pt x="168" y="97"/>
                </a:lnTo>
                <a:lnTo>
                  <a:pt x="336" y="194"/>
                </a:lnTo>
                <a:lnTo>
                  <a:pt x="168" y="291"/>
                </a:lnTo>
                <a:lnTo>
                  <a:pt x="0"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0" name="Freeform 17"/>
          <p:cNvSpPr>
            <a:spLocks/>
          </p:cNvSpPr>
          <p:nvPr/>
        </p:nvSpPr>
        <p:spPr bwMode="auto">
          <a:xfrm>
            <a:off x="3099816" y="3781089"/>
            <a:ext cx="344488" cy="298450"/>
          </a:xfrm>
          <a:custGeom>
            <a:avLst/>
            <a:gdLst>
              <a:gd name="T0" fmla="*/ 194 w 388"/>
              <a:gd name="T1" fmla="*/ 336 h 336"/>
              <a:gd name="T2" fmla="*/ 97 w 388"/>
              <a:gd name="T3" fmla="*/ 168 h 336"/>
              <a:gd name="T4" fmla="*/ 0 w 388"/>
              <a:gd name="T5" fmla="*/ 0 h 336"/>
              <a:gd name="T6" fmla="*/ 194 w 388"/>
              <a:gd name="T7" fmla="*/ 0 h 336"/>
              <a:gd name="T8" fmla="*/ 388 w 388"/>
              <a:gd name="T9" fmla="*/ 0 h 336"/>
              <a:gd name="T10" fmla="*/ 291 w 388"/>
              <a:gd name="T11" fmla="*/ 168 h 336"/>
              <a:gd name="T12" fmla="*/ 194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194" y="336"/>
                </a:moveTo>
                <a:lnTo>
                  <a:pt x="97" y="168"/>
                </a:lnTo>
                <a:lnTo>
                  <a:pt x="0" y="0"/>
                </a:lnTo>
                <a:lnTo>
                  <a:pt x="194" y="0"/>
                </a:lnTo>
                <a:lnTo>
                  <a:pt x="388" y="0"/>
                </a:lnTo>
                <a:lnTo>
                  <a:pt x="291" y="168"/>
                </a:lnTo>
                <a:lnTo>
                  <a:pt x="194"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1" name="Freeform 18"/>
          <p:cNvSpPr>
            <a:spLocks/>
          </p:cNvSpPr>
          <p:nvPr/>
        </p:nvSpPr>
        <p:spPr bwMode="auto">
          <a:xfrm>
            <a:off x="3774503" y="3539789"/>
            <a:ext cx="298450" cy="344488"/>
          </a:xfrm>
          <a:custGeom>
            <a:avLst/>
            <a:gdLst>
              <a:gd name="T0" fmla="*/ 336 w 336"/>
              <a:gd name="T1" fmla="*/ 388 h 388"/>
              <a:gd name="T2" fmla="*/ 168 w 336"/>
              <a:gd name="T3" fmla="*/ 291 h 388"/>
              <a:gd name="T4" fmla="*/ 0 w 336"/>
              <a:gd name="T5" fmla="*/ 194 h 388"/>
              <a:gd name="T6" fmla="*/ 168 w 336"/>
              <a:gd name="T7" fmla="*/ 97 h 388"/>
              <a:gd name="T8" fmla="*/ 336 w 336"/>
              <a:gd name="T9" fmla="*/ 0 h 388"/>
              <a:gd name="T10" fmla="*/ 336 w 336"/>
              <a:gd name="T11" fmla="*/ 194 h 388"/>
              <a:gd name="T12" fmla="*/ 336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388"/>
                </a:moveTo>
                <a:lnTo>
                  <a:pt x="168" y="291"/>
                </a:lnTo>
                <a:lnTo>
                  <a:pt x="0" y="194"/>
                </a:lnTo>
                <a:lnTo>
                  <a:pt x="168" y="97"/>
                </a:lnTo>
                <a:lnTo>
                  <a:pt x="336" y="0"/>
                </a:lnTo>
                <a:lnTo>
                  <a:pt x="336" y="194"/>
                </a:lnTo>
                <a:lnTo>
                  <a:pt x="336"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2" name="Freeform 19"/>
          <p:cNvSpPr>
            <a:spLocks/>
          </p:cNvSpPr>
          <p:nvPr/>
        </p:nvSpPr>
        <p:spPr bwMode="auto">
          <a:xfrm>
            <a:off x="4260278" y="3036551"/>
            <a:ext cx="344488" cy="298450"/>
          </a:xfrm>
          <a:custGeom>
            <a:avLst/>
            <a:gdLst>
              <a:gd name="T0" fmla="*/ 388 w 388"/>
              <a:gd name="T1" fmla="*/ 336 h 336"/>
              <a:gd name="T2" fmla="*/ 194 w 388"/>
              <a:gd name="T3" fmla="*/ 336 h 336"/>
              <a:gd name="T4" fmla="*/ 0 w 388"/>
              <a:gd name="T5" fmla="*/ 336 h 336"/>
              <a:gd name="T6" fmla="*/ 97 w 388"/>
              <a:gd name="T7" fmla="*/ 168 h 336"/>
              <a:gd name="T8" fmla="*/ 194 w 388"/>
              <a:gd name="T9" fmla="*/ 0 h 336"/>
              <a:gd name="T10" fmla="*/ 291 w 388"/>
              <a:gd name="T11" fmla="*/ 168 h 336"/>
              <a:gd name="T12" fmla="*/ 388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388" y="336"/>
                </a:moveTo>
                <a:lnTo>
                  <a:pt x="194" y="336"/>
                </a:lnTo>
                <a:lnTo>
                  <a:pt x="0" y="336"/>
                </a:lnTo>
                <a:lnTo>
                  <a:pt x="97" y="168"/>
                </a:lnTo>
                <a:lnTo>
                  <a:pt x="194" y="0"/>
                </a:lnTo>
                <a:lnTo>
                  <a:pt x="291" y="168"/>
                </a:lnTo>
                <a:lnTo>
                  <a:pt x="388"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3" name="Freeform 20"/>
          <p:cNvSpPr>
            <a:spLocks/>
          </p:cNvSpPr>
          <p:nvPr/>
        </p:nvSpPr>
        <p:spPr bwMode="auto">
          <a:xfrm>
            <a:off x="4509516" y="2379326"/>
            <a:ext cx="298450" cy="344488"/>
          </a:xfrm>
          <a:custGeom>
            <a:avLst/>
            <a:gdLst>
              <a:gd name="T0" fmla="*/ 336 w 336"/>
              <a:gd name="T1" fmla="*/ 194 h 388"/>
              <a:gd name="T2" fmla="*/ 168 w 336"/>
              <a:gd name="T3" fmla="*/ 291 h 388"/>
              <a:gd name="T4" fmla="*/ 0 w 336"/>
              <a:gd name="T5" fmla="*/ 388 h 388"/>
              <a:gd name="T6" fmla="*/ 0 w 336"/>
              <a:gd name="T7" fmla="*/ 194 h 388"/>
              <a:gd name="T8" fmla="*/ 0 w 336"/>
              <a:gd name="T9" fmla="*/ 0 h 388"/>
              <a:gd name="T10" fmla="*/ 168 w 336"/>
              <a:gd name="T11" fmla="*/ 97 h 388"/>
              <a:gd name="T12" fmla="*/ 336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194"/>
                </a:moveTo>
                <a:lnTo>
                  <a:pt x="168" y="291"/>
                </a:lnTo>
                <a:lnTo>
                  <a:pt x="0" y="388"/>
                </a:lnTo>
                <a:lnTo>
                  <a:pt x="0" y="194"/>
                </a:lnTo>
                <a:lnTo>
                  <a:pt x="0" y="0"/>
                </a:lnTo>
                <a:lnTo>
                  <a:pt x="168" y="97"/>
                </a:lnTo>
                <a:lnTo>
                  <a:pt x="336"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grpSp>
        <p:nvGrpSpPr>
          <p:cNvPr id="44" name="组合 43"/>
          <p:cNvGrpSpPr/>
          <p:nvPr/>
        </p:nvGrpSpPr>
        <p:grpSpPr>
          <a:xfrm>
            <a:off x="2253678" y="1534776"/>
            <a:ext cx="2058988" cy="2060575"/>
            <a:chOff x="1990725" y="836613"/>
            <a:chExt cx="2058988" cy="2060575"/>
          </a:xfrm>
        </p:grpSpPr>
        <p:sp>
          <p:nvSpPr>
            <p:cNvPr id="45" name="Oval 6"/>
            <p:cNvSpPr>
              <a:spLocks noChangeArrowheads="1"/>
            </p:cNvSpPr>
            <p:nvPr/>
          </p:nvSpPr>
          <p:spPr bwMode="auto">
            <a:xfrm>
              <a:off x="1990725" y="836613"/>
              <a:ext cx="2058988" cy="2060575"/>
            </a:xfrm>
            <a:prstGeom prst="ellipse">
              <a:avLst/>
            </a:prstGeom>
            <a:solidFill>
              <a:schemeClr val="tx1"/>
            </a:solidFill>
            <a:ln w="1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6" name="TextBox 45"/>
            <p:cNvSpPr txBox="1"/>
            <p:nvPr/>
          </p:nvSpPr>
          <p:spPr>
            <a:xfrm>
              <a:off x="2262958" y="1625541"/>
              <a:ext cx="1492298" cy="400110"/>
            </a:xfrm>
            <a:prstGeom prst="rect">
              <a:avLst/>
            </a:prstGeom>
            <a:noFill/>
          </p:spPr>
          <p:txBody>
            <a:bodyPr wrap="square" rtlCol="0">
              <a:spAutoFit/>
            </a:bodyPr>
            <a:lstStyle/>
            <a:p>
              <a:pPr algn="ctr"/>
              <a:r>
                <a:rPr lang="zh-CN" altLang="en-US" sz="2000" dirty="0">
                  <a:solidFill>
                    <a:schemeClr val="accent2"/>
                  </a:solidFill>
                  <a:latin typeface="+mn-ea"/>
                  <a:ea typeface="+mn-ea"/>
                </a:rPr>
                <a:t>核心系统</a:t>
              </a:r>
            </a:p>
          </p:txBody>
        </p:sp>
      </p:grpSp>
      <p:grpSp>
        <p:nvGrpSpPr>
          <p:cNvPr id="47" name="组合 46"/>
          <p:cNvGrpSpPr/>
          <p:nvPr/>
        </p:nvGrpSpPr>
        <p:grpSpPr>
          <a:xfrm>
            <a:off x="4863528" y="2122151"/>
            <a:ext cx="981075" cy="979488"/>
            <a:chOff x="4600575" y="1423988"/>
            <a:chExt cx="981075" cy="979488"/>
          </a:xfrm>
        </p:grpSpPr>
        <p:sp>
          <p:nvSpPr>
            <p:cNvPr id="48" name="Freeform 7"/>
            <p:cNvSpPr>
              <a:spLocks/>
            </p:cNvSpPr>
            <p:nvPr/>
          </p:nvSpPr>
          <p:spPr bwMode="auto">
            <a:xfrm>
              <a:off x="4600575" y="1423988"/>
              <a:ext cx="981075" cy="979488"/>
            </a:xfrm>
            <a:custGeom>
              <a:avLst/>
              <a:gdLst>
                <a:gd name="T0" fmla="*/ 429 w 1106"/>
                <a:gd name="T1" fmla="*/ 68 h 1105"/>
                <a:gd name="T2" fmla="*/ 1038 w 1106"/>
                <a:gd name="T3" fmla="*/ 429 h 1105"/>
                <a:gd name="T4" fmla="*/ 677 w 1106"/>
                <a:gd name="T5" fmla="*/ 1037 h 1105"/>
                <a:gd name="T6" fmla="*/ 69 w 1106"/>
                <a:gd name="T7" fmla="*/ 677 h 1105"/>
                <a:gd name="T8" fmla="*/ 429 w 1106"/>
                <a:gd name="T9" fmla="*/ 68 h 1105"/>
              </a:gdLst>
              <a:ahLst/>
              <a:cxnLst>
                <a:cxn ang="0">
                  <a:pos x="T0" y="T1"/>
                </a:cxn>
                <a:cxn ang="0">
                  <a:pos x="T2" y="T3"/>
                </a:cxn>
                <a:cxn ang="0">
                  <a:pos x="T4" y="T5"/>
                </a:cxn>
                <a:cxn ang="0">
                  <a:pos x="T6" y="T7"/>
                </a:cxn>
                <a:cxn ang="0">
                  <a:pos x="T8" y="T9"/>
                </a:cxn>
              </a:cxnLst>
              <a:rect l="0" t="0" r="r" b="b"/>
              <a:pathLst>
                <a:path w="1106" h="1105">
                  <a:moveTo>
                    <a:pt x="429" y="68"/>
                  </a:moveTo>
                  <a:cubicBezTo>
                    <a:pt x="697" y="0"/>
                    <a:pt x="969" y="161"/>
                    <a:pt x="1038" y="429"/>
                  </a:cubicBezTo>
                  <a:cubicBezTo>
                    <a:pt x="1106" y="696"/>
                    <a:pt x="945" y="968"/>
                    <a:pt x="677" y="1037"/>
                  </a:cubicBezTo>
                  <a:cubicBezTo>
                    <a:pt x="410" y="1105"/>
                    <a:pt x="137" y="944"/>
                    <a:pt x="69" y="677"/>
                  </a:cubicBezTo>
                  <a:cubicBezTo>
                    <a:pt x="0" y="409"/>
                    <a:pt x="162" y="137"/>
                    <a:pt x="429"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9" name="TextBox 48"/>
            <p:cNvSpPr txBox="1"/>
            <p:nvPr/>
          </p:nvSpPr>
          <p:spPr>
            <a:xfrm>
              <a:off x="4680228" y="1570552"/>
              <a:ext cx="77314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子系统七</a:t>
              </a:r>
            </a:p>
          </p:txBody>
        </p:sp>
      </p:grpSp>
      <p:grpSp>
        <p:nvGrpSpPr>
          <p:cNvPr id="50" name="组合 49"/>
          <p:cNvGrpSpPr/>
          <p:nvPr/>
        </p:nvGrpSpPr>
        <p:grpSpPr>
          <a:xfrm>
            <a:off x="4571428" y="3150851"/>
            <a:ext cx="987425" cy="987425"/>
            <a:chOff x="4308475" y="2452688"/>
            <a:chExt cx="987425" cy="987425"/>
          </a:xfrm>
        </p:grpSpPr>
        <p:sp>
          <p:nvSpPr>
            <p:cNvPr id="51" name="Freeform 8"/>
            <p:cNvSpPr>
              <a:spLocks/>
            </p:cNvSpPr>
            <p:nvPr/>
          </p:nvSpPr>
          <p:spPr bwMode="auto">
            <a:xfrm>
              <a:off x="4308475" y="2452688"/>
              <a:ext cx="987425" cy="987425"/>
            </a:xfrm>
            <a:custGeom>
              <a:avLst/>
              <a:gdLst>
                <a:gd name="T0" fmla="*/ 691 w 1112"/>
                <a:gd name="T1" fmla="*/ 75 h 1112"/>
                <a:gd name="T2" fmla="*/ 1037 w 1112"/>
                <a:gd name="T3" fmla="*/ 691 h 1112"/>
                <a:gd name="T4" fmla="*/ 421 w 1112"/>
                <a:gd name="T5" fmla="*/ 1038 h 1112"/>
                <a:gd name="T6" fmla="*/ 74 w 1112"/>
                <a:gd name="T7" fmla="*/ 421 h 1112"/>
                <a:gd name="T8" fmla="*/ 691 w 1112"/>
                <a:gd name="T9" fmla="*/ 75 h 1112"/>
              </a:gdLst>
              <a:ahLst/>
              <a:cxnLst>
                <a:cxn ang="0">
                  <a:pos x="T0" y="T1"/>
                </a:cxn>
                <a:cxn ang="0">
                  <a:pos x="T2" y="T3"/>
                </a:cxn>
                <a:cxn ang="0">
                  <a:pos x="T4" y="T5"/>
                </a:cxn>
                <a:cxn ang="0">
                  <a:pos x="T6" y="T7"/>
                </a:cxn>
                <a:cxn ang="0">
                  <a:pos x="T8" y="T9"/>
                </a:cxn>
              </a:cxnLst>
              <a:rect l="0" t="0" r="r" b="b"/>
              <a:pathLst>
                <a:path w="1112" h="1112">
                  <a:moveTo>
                    <a:pt x="691" y="75"/>
                  </a:moveTo>
                  <a:cubicBezTo>
                    <a:pt x="956" y="149"/>
                    <a:pt x="1112" y="425"/>
                    <a:pt x="1037" y="691"/>
                  </a:cubicBezTo>
                  <a:cubicBezTo>
                    <a:pt x="963" y="957"/>
                    <a:pt x="687" y="1112"/>
                    <a:pt x="421" y="1038"/>
                  </a:cubicBezTo>
                  <a:cubicBezTo>
                    <a:pt x="155" y="963"/>
                    <a:pt x="0" y="687"/>
                    <a:pt x="74" y="421"/>
                  </a:cubicBezTo>
                  <a:cubicBezTo>
                    <a:pt x="149" y="156"/>
                    <a:pt x="425" y="0"/>
                    <a:pt x="691"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2" name="TextBox 51"/>
            <p:cNvSpPr txBox="1"/>
            <p:nvPr/>
          </p:nvSpPr>
          <p:spPr>
            <a:xfrm>
              <a:off x="4335135" y="2625971"/>
              <a:ext cx="941695" cy="646331"/>
            </a:xfrm>
            <a:prstGeom prst="rect">
              <a:avLst/>
            </a:prstGeom>
            <a:noFill/>
          </p:spPr>
          <p:txBody>
            <a:bodyPr wrap="square" rtlCol="0">
              <a:spAutoFit/>
            </a:bodyPr>
            <a:lstStyle/>
            <a:p>
              <a:pPr algn="ctr"/>
              <a:r>
                <a:rPr lang="zh-CN" altLang="en-US" dirty="0">
                  <a:solidFill>
                    <a:schemeClr val="accent2"/>
                  </a:solidFill>
                  <a:latin typeface="+mn-ea"/>
                  <a:ea typeface="+mn-ea"/>
                </a:rPr>
                <a:t>子系统六</a:t>
              </a:r>
            </a:p>
          </p:txBody>
        </p:sp>
      </p:grpSp>
      <p:grpSp>
        <p:nvGrpSpPr>
          <p:cNvPr id="53" name="组合 52"/>
          <p:cNvGrpSpPr/>
          <p:nvPr/>
        </p:nvGrpSpPr>
        <p:grpSpPr>
          <a:xfrm>
            <a:off x="3809428" y="3904914"/>
            <a:ext cx="976313" cy="977900"/>
            <a:chOff x="3546475" y="3206751"/>
            <a:chExt cx="976313" cy="977900"/>
          </a:xfrm>
        </p:grpSpPr>
        <p:sp>
          <p:nvSpPr>
            <p:cNvPr id="54" name="Freeform 9"/>
            <p:cNvSpPr>
              <a:spLocks/>
            </p:cNvSpPr>
            <p:nvPr/>
          </p:nvSpPr>
          <p:spPr bwMode="auto">
            <a:xfrm>
              <a:off x="3546475" y="3206751"/>
              <a:ext cx="976313" cy="977900"/>
            </a:xfrm>
            <a:custGeom>
              <a:avLst/>
              <a:gdLst>
                <a:gd name="T0" fmla="*/ 908 w 1101"/>
                <a:gd name="T1" fmla="*/ 201 h 1101"/>
                <a:gd name="T2" fmla="*/ 900 w 1101"/>
                <a:gd name="T3" fmla="*/ 908 h 1101"/>
                <a:gd name="T4" fmla="*/ 193 w 1101"/>
                <a:gd name="T5" fmla="*/ 900 h 1101"/>
                <a:gd name="T6" fmla="*/ 201 w 1101"/>
                <a:gd name="T7" fmla="*/ 193 h 1101"/>
                <a:gd name="T8" fmla="*/ 908 w 1101"/>
                <a:gd name="T9" fmla="*/ 201 h 1101"/>
              </a:gdLst>
              <a:ahLst/>
              <a:cxnLst>
                <a:cxn ang="0">
                  <a:pos x="T0" y="T1"/>
                </a:cxn>
                <a:cxn ang="0">
                  <a:pos x="T2" y="T3"/>
                </a:cxn>
                <a:cxn ang="0">
                  <a:pos x="T4" y="T5"/>
                </a:cxn>
                <a:cxn ang="0">
                  <a:pos x="T6" y="T7"/>
                </a:cxn>
                <a:cxn ang="0">
                  <a:pos x="T8" y="T9"/>
                </a:cxn>
              </a:cxnLst>
              <a:rect l="0" t="0" r="r" b="b"/>
              <a:pathLst>
                <a:path w="1101" h="1101">
                  <a:moveTo>
                    <a:pt x="908" y="201"/>
                  </a:moveTo>
                  <a:cubicBezTo>
                    <a:pt x="1101" y="398"/>
                    <a:pt x="1097" y="715"/>
                    <a:pt x="900" y="908"/>
                  </a:cubicBezTo>
                  <a:cubicBezTo>
                    <a:pt x="703" y="1101"/>
                    <a:pt x="386" y="1098"/>
                    <a:pt x="193" y="900"/>
                  </a:cubicBezTo>
                  <a:cubicBezTo>
                    <a:pt x="0" y="703"/>
                    <a:pt x="3" y="386"/>
                    <a:pt x="201" y="193"/>
                  </a:cubicBezTo>
                  <a:cubicBezTo>
                    <a:pt x="398" y="0"/>
                    <a:pt x="715" y="4"/>
                    <a:pt x="908" y="20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7" name="TextBox 56"/>
            <p:cNvSpPr txBox="1"/>
            <p:nvPr/>
          </p:nvSpPr>
          <p:spPr>
            <a:xfrm>
              <a:off x="3594228" y="3396997"/>
              <a:ext cx="910969"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子系统五</a:t>
              </a:r>
            </a:p>
          </p:txBody>
        </p:sp>
      </p:grpSp>
      <p:grpSp>
        <p:nvGrpSpPr>
          <p:cNvPr id="58" name="组合 57"/>
          <p:cNvGrpSpPr/>
          <p:nvPr/>
        </p:nvGrpSpPr>
        <p:grpSpPr>
          <a:xfrm>
            <a:off x="2768028" y="4168439"/>
            <a:ext cx="981075" cy="981075"/>
            <a:chOff x="2505075" y="3470276"/>
            <a:chExt cx="981075" cy="981075"/>
          </a:xfrm>
        </p:grpSpPr>
        <p:sp>
          <p:nvSpPr>
            <p:cNvPr id="59" name="Freeform 10"/>
            <p:cNvSpPr>
              <a:spLocks/>
            </p:cNvSpPr>
            <p:nvPr/>
          </p:nvSpPr>
          <p:spPr bwMode="auto">
            <a:xfrm>
              <a:off x="2505075" y="3470276"/>
              <a:ext cx="981075" cy="981075"/>
            </a:xfrm>
            <a:custGeom>
              <a:avLst/>
              <a:gdLst>
                <a:gd name="T0" fmla="*/ 1037 w 1105"/>
                <a:gd name="T1" fmla="*/ 429 h 1106"/>
                <a:gd name="T2" fmla="*/ 676 w 1105"/>
                <a:gd name="T3" fmla="*/ 1037 h 1106"/>
                <a:gd name="T4" fmla="*/ 68 w 1105"/>
                <a:gd name="T5" fmla="*/ 677 h 1106"/>
                <a:gd name="T6" fmla="*/ 428 w 1105"/>
                <a:gd name="T7" fmla="*/ 68 h 1106"/>
                <a:gd name="T8" fmla="*/ 1037 w 1105"/>
                <a:gd name="T9" fmla="*/ 429 h 1106"/>
              </a:gdLst>
              <a:ahLst/>
              <a:cxnLst>
                <a:cxn ang="0">
                  <a:pos x="T0" y="T1"/>
                </a:cxn>
                <a:cxn ang="0">
                  <a:pos x="T2" y="T3"/>
                </a:cxn>
                <a:cxn ang="0">
                  <a:pos x="T4" y="T5"/>
                </a:cxn>
                <a:cxn ang="0">
                  <a:pos x="T6" y="T7"/>
                </a:cxn>
                <a:cxn ang="0">
                  <a:pos x="T8" y="T9"/>
                </a:cxn>
              </a:cxnLst>
              <a:rect l="0" t="0" r="r" b="b"/>
              <a:pathLst>
                <a:path w="1105" h="1106">
                  <a:moveTo>
                    <a:pt x="1037" y="429"/>
                  </a:moveTo>
                  <a:cubicBezTo>
                    <a:pt x="1105" y="696"/>
                    <a:pt x="944" y="969"/>
                    <a:pt x="676" y="1037"/>
                  </a:cubicBezTo>
                  <a:cubicBezTo>
                    <a:pt x="409" y="1106"/>
                    <a:pt x="137" y="944"/>
                    <a:pt x="68" y="677"/>
                  </a:cubicBezTo>
                  <a:cubicBezTo>
                    <a:pt x="0" y="409"/>
                    <a:pt x="161" y="137"/>
                    <a:pt x="428" y="68"/>
                  </a:cubicBezTo>
                  <a:cubicBezTo>
                    <a:pt x="696" y="0"/>
                    <a:pt x="968" y="161"/>
                    <a:pt x="1037" y="42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0" name="TextBox 59"/>
            <p:cNvSpPr txBox="1"/>
            <p:nvPr/>
          </p:nvSpPr>
          <p:spPr>
            <a:xfrm>
              <a:off x="2539069" y="3635581"/>
              <a:ext cx="886843" cy="646331"/>
            </a:xfrm>
            <a:prstGeom prst="rect">
              <a:avLst/>
            </a:prstGeom>
            <a:noFill/>
          </p:spPr>
          <p:txBody>
            <a:bodyPr wrap="square" rtlCol="0">
              <a:spAutoFit/>
            </a:bodyPr>
            <a:lstStyle/>
            <a:p>
              <a:pPr algn="ctr"/>
              <a:r>
                <a:rPr lang="zh-CN" altLang="en-US" dirty="0">
                  <a:solidFill>
                    <a:schemeClr val="accent2"/>
                  </a:solidFill>
                  <a:latin typeface="+mn-ea"/>
                  <a:ea typeface="+mn-ea"/>
                </a:rPr>
                <a:t>子系统四</a:t>
              </a:r>
            </a:p>
          </p:txBody>
        </p:sp>
      </p:grpSp>
      <p:grpSp>
        <p:nvGrpSpPr>
          <p:cNvPr id="61" name="组合 60"/>
          <p:cNvGrpSpPr/>
          <p:nvPr/>
        </p:nvGrpSpPr>
        <p:grpSpPr>
          <a:xfrm>
            <a:off x="1732978" y="3876339"/>
            <a:ext cx="987425" cy="985838"/>
            <a:chOff x="1470025" y="3178176"/>
            <a:chExt cx="987425" cy="985838"/>
          </a:xfrm>
        </p:grpSpPr>
        <p:sp>
          <p:nvSpPr>
            <p:cNvPr id="62" name="Freeform 11"/>
            <p:cNvSpPr>
              <a:spLocks/>
            </p:cNvSpPr>
            <p:nvPr/>
          </p:nvSpPr>
          <p:spPr bwMode="auto">
            <a:xfrm>
              <a:off x="1470025" y="3178176"/>
              <a:ext cx="987425" cy="985838"/>
            </a:xfrm>
            <a:custGeom>
              <a:avLst/>
              <a:gdLst>
                <a:gd name="T0" fmla="*/ 1037 w 1112"/>
                <a:gd name="T1" fmla="*/ 691 h 1112"/>
                <a:gd name="T2" fmla="*/ 421 w 1112"/>
                <a:gd name="T3" fmla="*/ 1038 h 1112"/>
                <a:gd name="T4" fmla="*/ 74 w 1112"/>
                <a:gd name="T5" fmla="*/ 422 h 1112"/>
                <a:gd name="T6" fmla="*/ 691 w 1112"/>
                <a:gd name="T7" fmla="*/ 75 h 1112"/>
                <a:gd name="T8" fmla="*/ 1037 w 1112"/>
                <a:gd name="T9" fmla="*/ 691 h 1112"/>
              </a:gdLst>
              <a:ahLst/>
              <a:cxnLst>
                <a:cxn ang="0">
                  <a:pos x="T0" y="T1"/>
                </a:cxn>
                <a:cxn ang="0">
                  <a:pos x="T2" y="T3"/>
                </a:cxn>
                <a:cxn ang="0">
                  <a:pos x="T4" y="T5"/>
                </a:cxn>
                <a:cxn ang="0">
                  <a:pos x="T6" y="T7"/>
                </a:cxn>
                <a:cxn ang="0">
                  <a:pos x="T8" y="T9"/>
                </a:cxn>
              </a:cxnLst>
              <a:rect l="0" t="0" r="r" b="b"/>
              <a:pathLst>
                <a:path w="1112" h="1112">
                  <a:moveTo>
                    <a:pt x="1037" y="691"/>
                  </a:moveTo>
                  <a:cubicBezTo>
                    <a:pt x="963" y="957"/>
                    <a:pt x="687" y="1112"/>
                    <a:pt x="421" y="1038"/>
                  </a:cubicBezTo>
                  <a:cubicBezTo>
                    <a:pt x="155" y="964"/>
                    <a:pt x="0" y="688"/>
                    <a:pt x="74" y="422"/>
                  </a:cubicBezTo>
                  <a:cubicBezTo>
                    <a:pt x="149" y="156"/>
                    <a:pt x="425" y="0"/>
                    <a:pt x="691" y="75"/>
                  </a:cubicBezTo>
                  <a:cubicBezTo>
                    <a:pt x="956" y="149"/>
                    <a:pt x="1112" y="425"/>
                    <a:pt x="1037" y="69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3" name="TextBox 62"/>
            <p:cNvSpPr txBox="1"/>
            <p:nvPr/>
          </p:nvSpPr>
          <p:spPr>
            <a:xfrm>
              <a:off x="1593182" y="3365466"/>
              <a:ext cx="741110"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子系统三</a:t>
              </a:r>
            </a:p>
          </p:txBody>
        </p:sp>
      </p:grpSp>
      <p:grpSp>
        <p:nvGrpSpPr>
          <p:cNvPr id="64" name="组合 63"/>
          <p:cNvGrpSpPr/>
          <p:nvPr/>
        </p:nvGrpSpPr>
        <p:grpSpPr>
          <a:xfrm>
            <a:off x="988441" y="3114339"/>
            <a:ext cx="977900" cy="977900"/>
            <a:chOff x="725488" y="2416176"/>
            <a:chExt cx="977900" cy="977900"/>
          </a:xfrm>
        </p:grpSpPr>
        <p:sp>
          <p:nvSpPr>
            <p:cNvPr id="65" name="Freeform 12"/>
            <p:cNvSpPr>
              <a:spLocks/>
            </p:cNvSpPr>
            <p:nvPr/>
          </p:nvSpPr>
          <p:spPr bwMode="auto">
            <a:xfrm>
              <a:off x="725488" y="2416176"/>
              <a:ext cx="977900" cy="977900"/>
            </a:xfrm>
            <a:custGeom>
              <a:avLst/>
              <a:gdLst>
                <a:gd name="T0" fmla="*/ 900 w 1101"/>
                <a:gd name="T1" fmla="*/ 908 h 1102"/>
                <a:gd name="T2" fmla="*/ 193 w 1101"/>
                <a:gd name="T3" fmla="*/ 901 h 1102"/>
                <a:gd name="T4" fmla="*/ 201 w 1101"/>
                <a:gd name="T5" fmla="*/ 193 h 1102"/>
                <a:gd name="T6" fmla="*/ 908 w 1101"/>
                <a:gd name="T7" fmla="*/ 201 h 1102"/>
                <a:gd name="T8" fmla="*/ 900 w 1101"/>
                <a:gd name="T9" fmla="*/ 908 h 1102"/>
              </a:gdLst>
              <a:ahLst/>
              <a:cxnLst>
                <a:cxn ang="0">
                  <a:pos x="T0" y="T1"/>
                </a:cxn>
                <a:cxn ang="0">
                  <a:pos x="T2" y="T3"/>
                </a:cxn>
                <a:cxn ang="0">
                  <a:pos x="T4" y="T5"/>
                </a:cxn>
                <a:cxn ang="0">
                  <a:pos x="T6" y="T7"/>
                </a:cxn>
                <a:cxn ang="0">
                  <a:pos x="T8" y="T9"/>
                </a:cxn>
              </a:cxnLst>
              <a:rect l="0" t="0" r="r" b="b"/>
              <a:pathLst>
                <a:path w="1101" h="1102">
                  <a:moveTo>
                    <a:pt x="900" y="908"/>
                  </a:moveTo>
                  <a:cubicBezTo>
                    <a:pt x="702" y="1102"/>
                    <a:pt x="386" y="1098"/>
                    <a:pt x="193" y="901"/>
                  </a:cubicBezTo>
                  <a:cubicBezTo>
                    <a:pt x="0" y="703"/>
                    <a:pt x="3" y="387"/>
                    <a:pt x="201" y="193"/>
                  </a:cubicBezTo>
                  <a:cubicBezTo>
                    <a:pt x="398" y="0"/>
                    <a:pt x="715" y="4"/>
                    <a:pt x="908" y="201"/>
                  </a:cubicBezTo>
                  <a:cubicBezTo>
                    <a:pt x="1101" y="399"/>
                    <a:pt x="1097" y="715"/>
                    <a:pt x="900" y="9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6" name="TextBox 65"/>
            <p:cNvSpPr txBox="1"/>
            <p:nvPr/>
          </p:nvSpPr>
          <p:spPr>
            <a:xfrm>
              <a:off x="828182" y="2623234"/>
              <a:ext cx="77251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子系统二</a:t>
              </a:r>
            </a:p>
          </p:txBody>
        </p:sp>
      </p:grpSp>
      <p:grpSp>
        <p:nvGrpSpPr>
          <p:cNvPr id="67" name="组合 66"/>
          <p:cNvGrpSpPr/>
          <p:nvPr/>
        </p:nvGrpSpPr>
        <p:grpSpPr>
          <a:xfrm>
            <a:off x="720153" y="2072939"/>
            <a:ext cx="982663" cy="981075"/>
            <a:chOff x="457200" y="1374776"/>
            <a:chExt cx="982663" cy="981075"/>
          </a:xfrm>
        </p:grpSpPr>
        <p:sp>
          <p:nvSpPr>
            <p:cNvPr id="68" name="Freeform 13"/>
            <p:cNvSpPr>
              <a:spLocks/>
            </p:cNvSpPr>
            <p:nvPr/>
          </p:nvSpPr>
          <p:spPr bwMode="auto">
            <a:xfrm>
              <a:off x="457200" y="1374776"/>
              <a:ext cx="982663" cy="981075"/>
            </a:xfrm>
            <a:custGeom>
              <a:avLst/>
              <a:gdLst>
                <a:gd name="T0" fmla="*/ 677 w 1106"/>
                <a:gd name="T1" fmla="*/ 1037 h 1106"/>
                <a:gd name="T2" fmla="*/ 69 w 1106"/>
                <a:gd name="T3" fmla="*/ 677 h 1106"/>
                <a:gd name="T4" fmla="*/ 429 w 1106"/>
                <a:gd name="T5" fmla="*/ 69 h 1106"/>
                <a:gd name="T6" fmla="*/ 1037 w 1106"/>
                <a:gd name="T7" fmla="*/ 429 h 1106"/>
                <a:gd name="T8" fmla="*/ 677 w 1106"/>
                <a:gd name="T9" fmla="*/ 1037 h 1106"/>
              </a:gdLst>
              <a:ahLst/>
              <a:cxnLst>
                <a:cxn ang="0">
                  <a:pos x="T0" y="T1"/>
                </a:cxn>
                <a:cxn ang="0">
                  <a:pos x="T2" y="T3"/>
                </a:cxn>
                <a:cxn ang="0">
                  <a:pos x="T4" y="T5"/>
                </a:cxn>
                <a:cxn ang="0">
                  <a:pos x="T6" y="T7"/>
                </a:cxn>
                <a:cxn ang="0">
                  <a:pos x="T8" y="T9"/>
                </a:cxn>
              </a:cxnLst>
              <a:rect l="0" t="0" r="r" b="b"/>
              <a:pathLst>
                <a:path w="1106" h="1106">
                  <a:moveTo>
                    <a:pt x="677" y="1037"/>
                  </a:moveTo>
                  <a:cubicBezTo>
                    <a:pt x="410" y="1106"/>
                    <a:pt x="137" y="945"/>
                    <a:pt x="69" y="677"/>
                  </a:cubicBezTo>
                  <a:cubicBezTo>
                    <a:pt x="0" y="410"/>
                    <a:pt x="162" y="137"/>
                    <a:pt x="429" y="69"/>
                  </a:cubicBezTo>
                  <a:cubicBezTo>
                    <a:pt x="697" y="0"/>
                    <a:pt x="969" y="162"/>
                    <a:pt x="1037" y="429"/>
                  </a:cubicBezTo>
                  <a:cubicBezTo>
                    <a:pt x="1106" y="696"/>
                    <a:pt x="945" y="969"/>
                    <a:pt x="677" y="10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9" name="TextBox 68"/>
            <p:cNvSpPr txBox="1"/>
            <p:nvPr/>
          </p:nvSpPr>
          <p:spPr>
            <a:xfrm>
              <a:off x="574090" y="1552431"/>
              <a:ext cx="74888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子系统一</a:t>
              </a:r>
            </a:p>
          </p:txBody>
        </p:sp>
      </p:grpSp>
      <p:sp>
        <p:nvSpPr>
          <p:cNvPr id="70" name="矩形 83"/>
          <p:cNvSpPr>
            <a:spLocks noChangeArrowheads="1"/>
          </p:cNvSpPr>
          <p:nvPr/>
        </p:nvSpPr>
        <p:spPr bwMode="auto">
          <a:xfrm>
            <a:off x="6463076" y="1510621"/>
            <a:ext cx="4863138" cy="4536836"/>
          </a:xfrm>
          <a:prstGeom prst="rect">
            <a:avLst/>
          </a:prstGeom>
          <a:solidFill>
            <a:srgbClr val="F2F2F2"/>
          </a:solidFill>
          <a:ln w="9525" cmpd="sng">
            <a:solidFill>
              <a:schemeClr val="accent1">
                <a:lumMod val="40000"/>
                <a:lumOff val="60000"/>
              </a:schemeClr>
            </a:solidFill>
            <a:miter lim="800000"/>
            <a:headEnd/>
            <a:tailEnd/>
          </a:ln>
        </p:spPr>
        <p:txBody>
          <a:bodyPr/>
          <a:lstStyle/>
          <a:p>
            <a:endParaRPr lang="zh-CN" altLang="en-US"/>
          </a:p>
        </p:txBody>
      </p:sp>
      <p:sp>
        <p:nvSpPr>
          <p:cNvPr id="71" name="TextBox 84"/>
          <p:cNvSpPr txBox="1">
            <a:spLocks noChangeArrowheads="1"/>
          </p:cNvSpPr>
          <p:nvPr/>
        </p:nvSpPr>
        <p:spPr bwMode="auto">
          <a:xfrm>
            <a:off x="6844691" y="1795930"/>
            <a:ext cx="409990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这里输入产品形式的简介，这里输入产品形式的简介，里输入产品形式的简介。</a:t>
            </a:r>
          </a:p>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a:t>
            </a:r>
          </a:p>
        </p:txBody>
      </p:sp>
      <p:sp>
        <p:nvSpPr>
          <p:cNvPr id="72" name="Freeform 12"/>
          <p:cNvSpPr>
            <a:spLocks/>
          </p:cNvSpPr>
          <p:nvPr/>
        </p:nvSpPr>
        <p:spPr bwMode="auto">
          <a:xfrm>
            <a:off x="6402110" y="141916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2"/>
          <p:cNvSpPr>
            <a:spLocks/>
          </p:cNvSpPr>
          <p:nvPr/>
        </p:nvSpPr>
        <p:spPr bwMode="auto">
          <a:xfrm flipH="1" flipV="1">
            <a:off x="10895621" y="55845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860134495"/>
      </p:ext>
    </p:extLst>
  </p:cSld>
  <p:clrMapOvr>
    <a:masterClrMapping/>
  </p:clrMapOvr>
  <mc:AlternateContent xmlns:mc="http://schemas.openxmlformats.org/markup-compatibility/2006" xmlns:p14="http://schemas.microsoft.com/office/powerpoint/2010/main">
    <mc:Choice Requires="p14">
      <p:transition spd="slow" p14:dur="800" advTm="7573">
        <p14:prism isInverted="1"/>
      </p:transition>
    </mc:Choice>
    <mc:Fallback xmlns="">
      <p:transition spd="slow" advTm="75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heel(1)">
                                      <p:cBhvr>
                                        <p:cTn id="15" dur="2000"/>
                                        <p:tgtEl>
                                          <p:spTgt spid="44"/>
                                        </p:tgtEl>
                                      </p:cBhvr>
                                    </p:animEffect>
                                  </p:childTnLst>
                                </p:cTn>
                              </p:par>
                            </p:childTnLst>
                          </p:cTn>
                        </p:par>
                        <p:par>
                          <p:cTn id="16" fill="hold">
                            <p:stCondLst>
                              <p:cond delay="272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63" presetClass="path" presetSubtype="0" accel="50000" decel="50000" fill="hold" grpId="1" nodeType="withEffect">
                                  <p:stCondLst>
                                    <p:cond delay="0"/>
                                  </p:stCondLst>
                                  <p:childTnLst>
                                    <p:animMotion origin="layout" path="M 4.31378E-6 -1.85185E-6 L 0.10732 -1.85185E-6 " pathEditMode="relative" rAng="0" ptsTypes="AA">
                                      <p:cBhvr>
                                        <p:cTn id="20" dur="300" spd="-100000" fill="hold"/>
                                        <p:tgtEl>
                                          <p:spTgt spid="37"/>
                                        </p:tgtEl>
                                        <p:attrNameLst>
                                          <p:attrName>ppt_x</p:attrName>
                                          <p:attrName>ppt_y</p:attrName>
                                        </p:attrNameLst>
                                      </p:cBhvr>
                                      <p:rCtr x="5360" y="0"/>
                                    </p:animMotion>
                                  </p:childTnLst>
                                </p:cTn>
                              </p:par>
                              <p:par>
                                <p:cTn id="21" presetID="1" presetClass="entr" presetSubtype="0" fill="hold" grpId="0" nodeType="withEffect">
                                  <p:stCondLst>
                                    <p:cond delay="100"/>
                                  </p:stCondLst>
                                  <p:childTnLst>
                                    <p:set>
                                      <p:cBhvr>
                                        <p:cTn id="22" dur="1" fill="hold">
                                          <p:stCondLst>
                                            <p:cond delay="0"/>
                                          </p:stCondLst>
                                        </p:cTn>
                                        <p:tgtEl>
                                          <p:spTgt spid="38"/>
                                        </p:tgtEl>
                                        <p:attrNameLst>
                                          <p:attrName>style.visibility</p:attrName>
                                        </p:attrNameLst>
                                      </p:cBhvr>
                                      <p:to>
                                        <p:strVal val="visible"/>
                                      </p:to>
                                    </p:set>
                                  </p:childTnLst>
                                </p:cTn>
                              </p:par>
                              <p:par>
                                <p:cTn id="23" presetID="63" presetClass="path" presetSubtype="0" accel="50000" decel="50000" fill="hold" grpId="1" nodeType="withEffect">
                                  <p:stCondLst>
                                    <p:cond delay="100"/>
                                  </p:stCondLst>
                                  <p:childTnLst>
                                    <p:animMotion origin="layout" path="M 1.20853E-6 1.11111E-6 L 0.08833 -0.09329 " pathEditMode="relative" rAng="0" ptsTypes="AA">
                                      <p:cBhvr>
                                        <p:cTn id="24" dur="300" spd="-100000" fill="hold"/>
                                        <p:tgtEl>
                                          <p:spTgt spid="38"/>
                                        </p:tgtEl>
                                        <p:attrNameLst>
                                          <p:attrName>ppt_x</p:attrName>
                                          <p:attrName>ppt_y</p:attrName>
                                        </p:attrNameLst>
                                      </p:cBhvr>
                                      <p:rCtr x="4410" y="-4676"/>
                                    </p:animMotion>
                                  </p:childTnLst>
                                </p:cTn>
                              </p:par>
                              <p:par>
                                <p:cTn id="25" presetID="1"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childTnLst>
                                </p:cTn>
                              </p:par>
                              <p:par>
                                <p:cTn id="27" presetID="63" presetClass="path" presetSubtype="0" accel="50000" decel="50000" fill="hold" grpId="1" nodeType="withEffect">
                                  <p:stCondLst>
                                    <p:cond delay="200"/>
                                  </p:stCondLst>
                                  <p:childTnLst>
                                    <p:animMotion origin="layout" path="M 4.99805E-6 1.48148E-6 L 0.05034 -0.16667 " pathEditMode="relative" rAng="0" ptsTypes="AA">
                                      <p:cBhvr>
                                        <p:cTn id="28" dur="300" spd="-100000" fill="hold"/>
                                        <p:tgtEl>
                                          <p:spTgt spid="39"/>
                                        </p:tgtEl>
                                        <p:attrNameLst>
                                          <p:attrName>ppt_x</p:attrName>
                                          <p:attrName>ppt_y</p:attrName>
                                        </p:attrNameLst>
                                      </p:cBhvr>
                                      <p:rCtr x="2511" y="-8333"/>
                                    </p:animMotion>
                                  </p:childTnLst>
                                </p:cTn>
                              </p:par>
                              <p:par>
                                <p:cTn id="29" presetID="1" presetClass="entr" presetSubtype="0" fill="hold" grpId="0" nodeType="withEffect">
                                  <p:stCondLst>
                                    <p:cond delay="300"/>
                                  </p:stCondLst>
                                  <p:childTnLst>
                                    <p:set>
                                      <p:cBhvr>
                                        <p:cTn id="30" dur="1" fill="hold">
                                          <p:stCondLst>
                                            <p:cond delay="0"/>
                                          </p:stCondLst>
                                        </p:cTn>
                                        <p:tgtEl>
                                          <p:spTgt spid="40"/>
                                        </p:tgtEl>
                                        <p:attrNameLst>
                                          <p:attrName>style.visibility</p:attrName>
                                        </p:attrNameLst>
                                      </p:cBhvr>
                                      <p:to>
                                        <p:strVal val="visible"/>
                                      </p:to>
                                    </p:set>
                                  </p:childTnLst>
                                </p:cTn>
                              </p:par>
                              <p:par>
                                <p:cTn id="31" presetID="63" presetClass="path" presetSubtype="0" accel="50000" decel="50000" fill="hold" grpId="1" nodeType="withEffect">
                                  <p:stCondLst>
                                    <p:cond delay="300"/>
                                  </p:stCondLst>
                                  <p:childTnLst>
                                    <p:animMotion origin="layout" path="M -9.88682E-8 3.7037E-6 L -9.88682E-8 -0.2007 " pathEditMode="relative" rAng="0" ptsTypes="AA">
                                      <p:cBhvr>
                                        <p:cTn id="32" dur="300" spd="-100000" fill="hold"/>
                                        <p:tgtEl>
                                          <p:spTgt spid="40"/>
                                        </p:tgtEl>
                                        <p:attrNameLst>
                                          <p:attrName>ppt_x</p:attrName>
                                          <p:attrName>ppt_y</p:attrName>
                                        </p:attrNameLst>
                                      </p:cBhvr>
                                      <p:rCtr x="0" y="-10046"/>
                                    </p:animMotion>
                                  </p:childTnLst>
                                </p:cTn>
                              </p:par>
                              <p:par>
                                <p:cTn id="33" presetID="1" presetClass="entr" presetSubtype="0" fill="hold" grpId="0" nodeType="withEffect">
                                  <p:stCondLst>
                                    <p:cond delay="400"/>
                                  </p:stCondLst>
                                  <p:childTnLst>
                                    <p:set>
                                      <p:cBhvr>
                                        <p:cTn id="34" dur="1" fill="hold">
                                          <p:stCondLst>
                                            <p:cond delay="0"/>
                                          </p:stCondLst>
                                        </p:cTn>
                                        <p:tgtEl>
                                          <p:spTgt spid="41"/>
                                        </p:tgtEl>
                                        <p:attrNameLst>
                                          <p:attrName>style.visibility</p:attrName>
                                        </p:attrNameLst>
                                      </p:cBhvr>
                                      <p:to>
                                        <p:strVal val="visible"/>
                                      </p:to>
                                    </p:set>
                                  </p:childTnLst>
                                </p:cTn>
                              </p:par>
                              <p:par>
                                <p:cTn id="35" presetID="63" presetClass="path" presetSubtype="0" accel="50000" decel="50000" fill="hold" grpId="1" nodeType="withEffect">
                                  <p:stCondLst>
                                    <p:cond delay="400"/>
                                  </p:stCondLst>
                                  <p:childTnLst>
                                    <p:animMotion origin="layout" path="M 3.00898E-6 -1.85185E-6 L -0.05347 -0.16875 " pathEditMode="relative" rAng="0" ptsTypes="AA">
                                      <p:cBhvr>
                                        <p:cTn id="36" dur="300" spd="-100000" fill="hold"/>
                                        <p:tgtEl>
                                          <p:spTgt spid="41"/>
                                        </p:tgtEl>
                                        <p:attrNameLst>
                                          <p:attrName>ppt_x</p:attrName>
                                          <p:attrName>ppt_y</p:attrName>
                                        </p:attrNameLst>
                                      </p:cBhvr>
                                      <p:rCtr x="-2680" y="-8449"/>
                                    </p:animMotion>
                                  </p:childTnLst>
                                </p:cTn>
                              </p:par>
                              <p:par>
                                <p:cTn id="37" presetID="1" presetClass="entr" presetSubtype="0" fill="hold" grpId="0" nodeType="withEffect">
                                  <p:stCondLst>
                                    <p:cond delay="500"/>
                                  </p:stCondLst>
                                  <p:childTnLst>
                                    <p:set>
                                      <p:cBhvr>
                                        <p:cTn id="38" dur="1" fill="hold">
                                          <p:stCondLst>
                                            <p:cond delay="0"/>
                                          </p:stCondLst>
                                        </p:cTn>
                                        <p:tgtEl>
                                          <p:spTgt spid="42"/>
                                        </p:tgtEl>
                                        <p:attrNameLst>
                                          <p:attrName>style.visibility</p:attrName>
                                        </p:attrNameLst>
                                      </p:cBhvr>
                                      <p:to>
                                        <p:strVal val="visible"/>
                                      </p:to>
                                    </p:set>
                                  </p:childTnLst>
                                </p:cTn>
                              </p:par>
                              <p:par>
                                <p:cTn id="39" presetID="63" presetClass="path" presetSubtype="0" accel="50000" decel="50000" fill="hold" grpId="1" nodeType="withEffect">
                                  <p:stCondLst>
                                    <p:cond delay="500"/>
                                  </p:stCondLst>
                                  <p:childTnLst>
                                    <p:animMotion origin="layout" path="M 4.28516E-6 -1.48148E-6 L -0.09562 -0.09213 " pathEditMode="relative" rAng="0" ptsTypes="AA">
                                      <p:cBhvr>
                                        <p:cTn id="40" dur="300" spd="-100000" fill="hold"/>
                                        <p:tgtEl>
                                          <p:spTgt spid="42"/>
                                        </p:tgtEl>
                                        <p:attrNameLst>
                                          <p:attrName>ppt_x</p:attrName>
                                          <p:attrName>ppt_y</p:attrName>
                                        </p:attrNameLst>
                                      </p:cBhvr>
                                      <p:rCtr x="-4787" y="-4606"/>
                                    </p:animMotion>
                                  </p:childTnLst>
                                </p:cTn>
                              </p:par>
                              <p:par>
                                <p:cTn id="41" presetID="1" presetClass="entr" presetSubtype="0" fill="hold" grpId="0" nodeType="withEffect">
                                  <p:stCondLst>
                                    <p:cond delay="600"/>
                                  </p:stCondLst>
                                  <p:childTnLst>
                                    <p:set>
                                      <p:cBhvr>
                                        <p:cTn id="42" dur="1" fill="hold">
                                          <p:stCondLst>
                                            <p:cond delay="0"/>
                                          </p:stCondLst>
                                        </p:cTn>
                                        <p:tgtEl>
                                          <p:spTgt spid="43"/>
                                        </p:tgtEl>
                                        <p:attrNameLst>
                                          <p:attrName>style.visibility</p:attrName>
                                        </p:attrNameLst>
                                      </p:cBhvr>
                                      <p:to>
                                        <p:strVal val="visible"/>
                                      </p:to>
                                    </p:set>
                                  </p:childTnLst>
                                </p:cTn>
                              </p:par>
                              <p:par>
                                <p:cTn id="43" presetID="63" presetClass="path" presetSubtype="0" accel="50000" decel="50000" fill="hold" grpId="1" nodeType="withEffect">
                                  <p:stCondLst>
                                    <p:cond delay="600"/>
                                  </p:stCondLst>
                                  <p:childTnLst>
                                    <p:animMotion origin="layout" path="M 1.4492E-6 1.11111E-6 L -0.1137 1.11111E-6 " pathEditMode="relative" rAng="0" ptsTypes="AA">
                                      <p:cBhvr>
                                        <p:cTn id="44" dur="300" spd="-100000" fill="hold"/>
                                        <p:tgtEl>
                                          <p:spTgt spid="43"/>
                                        </p:tgtEl>
                                        <p:attrNameLst>
                                          <p:attrName>ppt_x</p:attrName>
                                          <p:attrName>ppt_y</p:attrName>
                                        </p:attrNameLst>
                                      </p:cBhvr>
                                      <p:rCtr x="-5685" y="0"/>
                                    </p:animMotion>
                                  </p:childTnLst>
                                </p:cTn>
                              </p:par>
                            </p:childTnLst>
                          </p:cTn>
                        </p:par>
                        <p:par>
                          <p:cTn id="45" fill="hold">
                            <p:stCondLst>
                              <p:cond delay="3620"/>
                            </p:stCondLst>
                            <p:childTnLst>
                              <p:par>
                                <p:cTn id="46" presetID="53" presetClass="entr" presetSubtype="16"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par>
                                <p:cTn id="51" presetID="53" presetClass="entr" presetSubtype="16" fill="hold" nodeType="withEffect">
                                  <p:stCondLst>
                                    <p:cond delay="100"/>
                                  </p:stCondLst>
                                  <p:childTnLst>
                                    <p:set>
                                      <p:cBhvr>
                                        <p:cTn id="52" dur="1" fill="hold">
                                          <p:stCondLst>
                                            <p:cond delay="0"/>
                                          </p:stCondLst>
                                        </p:cTn>
                                        <p:tgtEl>
                                          <p:spTgt spid="64"/>
                                        </p:tgtEl>
                                        <p:attrNameLst>
                                          <p:attrName>style.visibility</p:attrName>
                                        </p:attrNameLst>
                                      </p:cBhvr>
                                      <p:to>
                                        <p:strVal val="visible"/>
                                      </p:to>
                                    </p:set>
                                    <p:anim calcmode="lin" valueType="num">
                                      <p:cBhvr>
                                        <p:cTn id="53" dur="500" fill="hold"/>
                                        <p:tgtEl>
                                          <p:spTgt spid="64"/>
                                        </p:tgtEl>
                                        <p:attrNameLst>
                                          <p:attrName>ppt_w</p:attrName>
                                        </p:attrNameLst>
                                      </p:cBhvr>
                                      <p:tavLst>
                                        <p:tav tm="0">
                                          <p:val>
                                            <p:fltVal val="0"/>
                                          </p:val>
                                        </p:tav>
                                        <p:tav tm="100000">
                                          <p:val>
                                            <p:strVal val="#ppt_w"/>
                                          </p:val>
                                        </p:tav>
                                      </p:tavLst>
                                    </p:anim>
                                    <p:anim calcmode="lin" valueType="num">
                                      <p:cBhvr>
                                        <p:cTn id="54" dur="500" fill="hold"/>
                                        <p:tgtEl>
                                          <p:spTgt spid="64"/>
                                        </p:tgtEl>
                                        <p:attrNameLst>
                                          <p:attrName>ppt_h</p:attrName>
                                        </p:attrNameLst>
                                      </p:cBhvr>
                                      <p:tavLst>
                                        <p:tav tm="0">
                                          <p:val>
                                            <p:fltVal val="0"/>
                                          </p:val>
                                        </p:tav>
                                        <p:tav tm="100000">
                                          <p:val>
                                            <p:strVal val="#ppt_h"/>
                                          </p:val>
                                        </p:tav>
                                      </p:tavLst>
                                    </p:anim>
                                    <p:animEffect transition="in" filter="fade">
                                      <p:cBhvr>
                                        <p:cTn id="55" dur="500"/>
                                        <p:tgtEl>
                                          <p:spTgt spid="64"/>
                                        </p:tgtEl>
                                      </p:cBhvr>
                                    </p:animEffect>
                                  </p:childTnLst>
                                </p:cTn>
                              </p:par>
                              <p:par>
                                <p:cTn id="56" presetID="53" presetClass="entr" presetSubtype="16" fill="hold" nodeType="withEffect">
                                  <p:stCondLst>
                                    <p:cond delay="200"/>
                                  </p:stCondLst>
                                  <p:childTnLst>
                                    <p:set>
                                      <p:cBhvr>
                                        <p:cTn id="57" dur="1" fill="hold">
                                          <p:stCondLst>
                                            <p:cond delay="0"/>
                                          </p:stCondLst>
                                        </p:cTn>
                                        <p:tgtEl>
                                          <p:spTgt spid="61"/>
                                        </p:tgtEl>
                                        <p:attrNameLst>
                                          <p:attrName>style.visibility</p:attrName>
                                        </p:attrNameLst>
                                      </p:cBhvr>
                                      <p:to>
                                        <p:strVal val="visible"/>
                                      </p:to>
                                    </p:set>
                                    <p:anim calcmode="lin" valueType="num">
                                      <p:cBhvr>
                                        <p:cTn id="58" dur="500" fill="hold"/>
                                        <p:tgtEl>
                                          <p:spTgt spid="61"/>
                                        </p:tgtEl>
                                        <p:attrNameLst>
                                          <p:attrName>ppt_w</p:attrName>
                                        </p:attrNameLst>
                                      </p:cBhvr>
                                      <p:tavLst>
                                        <p:tav tm="0">
                                          <p:val>
                                            <p:fltVal val="0"/>
                                          </p:val>
                                        </p:tav>
                                        <p:tav tm="100000">
                                          <p:val>
                                            <p:strVal val="#ppt_w"/>
                                          </p:val>
                                        </p:tav>
                                      </p:tavLst>
                                    </p:anim>
                                    <p:anim calcmode="lin" valueType="num">
                                      <p:cBhvr>
                                        <p:cTn id="59" dur="500" fill="hold"/>
                                        <p:tgtEl>
                                          <p:spTgt spid="61"/>
                                        </p:tgtEl>
                                        <p:attrNameLst>
                                          <p:attrName>ppt_h</p:attrName>
                                        </p:attrNameLst>
                                      </p:cBhvr>
                                      <p:tavLst>
                                        <p:tav tm="0">
                                          <p:val>
                                            <p:fltVal val="0"/>
                                          </p:val>
                                        </p:tav>
                                        <p:tav tm="100000">
                                          <p:val>
                                            <p:strVal val="#ppt_h"/>
                                          </p:val>
                                        </p:tav>
                                      </p:tavLst>
                                    </p:anim>
                                    <p:animEffect transition="in" filter="fade">
                                      <p:cBhvr>
                                        <p:cTn id="60" dur="500"/>
                                        <p:tgtEl>
                                          <p:spTgt spid="61"/>
                                        </p:tgtEl>
                                      </p:cBhvr>
                                    </p:animEffect>
                                  </p:childTnLst>
                                </p:cTn>
                              </p:par>
                              <p:par>
                                <p:cTn id="61" presetID="53" presetClass="entr" presetSubtype="16" fill="hold" nodeType="withEffect">
                                  <p:stCondLst>
                                    <p:cond delay="30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par>
                                <p:cTn id="66" presetID="53" presetClass="entr" presetSubtype="16" fill="hold" nodeType="withEffect">
                                  <p:stCondLst>
                                    <p:cond delay="4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par>
                                <p:cTn id="71" presetID="53" presetClass="entr" presetSubtype="16" fill="hold" nodeType="withEffect">
                                  <p:stCondLst>
                                    <p:cond delay="500"/>
                                  </p:stCondLst>
                                  <p:childTnLst>
                                    <p:set>
                                      <p:cBhvr>
                                        <p:cTn id="72" dur="1" fill="hold">
                                          <p:stCondLst>
                                            <p:cond delay="0"/>
                                          </p:stCondLst>
                                        </p:cTn>
                                        <p:tgtEl>
                                          <p:spTgt spid="50"/>
                                        </p:tgtEl>
                                        <p:attrNameLst>
                                          <p:attrName>style.visibility</p:attrName>
                                        </p:attrNameLst>
                                      </p:cBhvr>
                                      <p:to>
                                        <p:strVal val="visible"/>
                                      </p:to>
                                    </p:set>
                                    <p:anim calcmode="lin" valueType="num">
                                      <p:cBhvr>
                                        <p:cTn id="73" dur="500" fill="hold"/>
                                        <p:tgtEl>
                                          <p:spTgt spid="50"/>
                                        </p:tgtEl>
                                        <p:attrNameLst>
                                          <p:attrName>ppt_w</p:attrName>
                                        </p:attrNameLst>
                                      </p:cBhvr>
                                      <p:tavLst>
                                        <p:tav tm="0">
                                          <p:val>
                                            <p:fltVal val="0"/>
                                          </p:val>
                                        </p:tav>
                                        <p:tav tm="100000">
                                          <p:val>
                                            <p:strVal val="#ppt_w"/>
                                          </p:val>
                                        </p:tav>
                                      </p:tavLst>
                                    </p:anim>
                                    <p:anim calcmode="lin" valueType="num">
                                      <p:cBhvr>
                                        <p:cTn id="74" dur="500" fill="hold"/>
                                        <p:tgtEl>
                                          <p:spTgt spid="50"/>
                                        </p:tgtEl>
                                        <p:attrNameLst>
                                          <p:attrName>ppt_h</p:attrName>
                                        </p:attrNameLst>
                                      </p:cBhvr>
                                      <p:tavLst>
                                        <p:tav tm="0">
                                          <p:val>
                                            <p:fltVal val="0"/>
                                          </p:val>
                                        </p:tav>
                                        <p:tav tm="100000">
                                          <p:val>
                                            <p:strVal val="#ppt_h"/>
                                          </p:val>
                                        </p:tav>
                                      </p:tavLst>
                                    </p:anim>
                                    <p:animEffect transition="in" filter="fade">
                                      <p:cBhvr>
                                        <p:cTn id="75" dur="500"/>
                                        <p:tgtEl>
                                          <p:spTgt spid="50"/>
                                        </p:tgtEl>
                                      </p:cBhvr>
                                    </p:animEffect>
                                  </p:childTnLst>
                                </p:cTn>
                              </p:par>
                              <p:par>
                                <p:cTn id="76" presetID="53" presetClass="entr" presetSubtype="16" fill="hold" nodeType="withEffect">
                                  <p:stCondLst>
                                    <p:cond delay="600"/>
                                  </p:stCondLst>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ppt_w</p:attrName>
                                        </p:attrNameLst>
                                      </p:cBhvr>
                                      <p:tavLst>
                                        <p:tav tm="0">
                                          <p:val>
                                            <p:fltVal val="0"/>
                                          </p:val>
                                        </p:tav>
                                        <p:tav tm="100000">
                                          <p:val>
                                            <p:strVal val="#ppt_w"/>
                                          </p:val>
                                        </p:tav>
                                      </p:tavLst>
                                    </p:anim>
                                    <p:anim calcmode="lin" valueType="num">
                                      <p:cBhvr>
                                        <p:cTn id="79" dur="500" fill="hold"/>
                                        <p:tgtEl>
                                          <p:spTgt spid="47"/>
                                        </p:tgtEl>
                                        <p:attrNameLst>
                                          <p:attrName>ppt_h</p:attrName>
                                        </p:attrNameLst>
                                      </p:cBhvr>
                                      <p:tavLst>
                                        <p:tav tm="0">
                                          <p:val>
                                            <p:fltVal val="0"/>
                                          </p:val>
                                        </p:tav>
                                        <p:tav tm="100000">
                                          <p:val>
                                            <p:strVal val="#ppt_h"/>
                                          </p:val>
                                        </p:tav>
                                      </p:tavLst>
                                    </p:anim>
                                    <p:animEffect transition="in" filter="fade">
                                      <p:cBhvr>
                                        <p:cTn id="80" dur="500"/>
                                        <p:tgtEl>
                                          <p:spTgt spid="47"/>
                                        </p:tgtEl>
                                      </p:cBhvr>
                                    </p:animEffect>
                                  </p:childTnLst>
                                </p:cTn>
                              </p:par>
                            </p:childTnLst>
                          </p:cTn>
                        </p:par>
                        <p:par>
                          <p:cTn id="81" fill="hold">
                            <p:stCondLst>
                              <p:cond delay="4720"/>
                            </p:stCondLst>
                            <p:childTnLst>
                              <p:par>
                                <p:cTn id="82" presetID="1" presetClass="entr" presetSubtype="0" fill="hold" grpId="0" nodeType="afterEffect">
                                  <p:stCondLst>
                                    <p:cond delay="0"/>
                                  </p:stCondLst>
                                  <p:childTnLst>
                                    <p:set>
                                      <p:cBhvr>
                                        <p:cTn id="83" dur="1" fill="hold">
                                          <p:stCondLst>
                                            <p:cond delay="0"/>
                                          </p:stCondLst>
                                        </p:cTn>
                                        <p:tgtEl>
                                          <p:spTgt spid="72"/>
                                        </p:tgtEl>
                                        <p:attrNameLst>
                                          <p:attrName>style.visibility</p:attrName>
                                        </p:attrNameLst>
                                      </p:cBhvr>
                                      <p:to>
                                        <p:strVal val="visible"/>
                                      </p:to>
                                    </p:set>
                                  </p:childTnLst>
                                </p:cTn>
                              </p:par>
                              <p:par>
                                <p:cTn id="84" presetID="35" presetClass="path" presetSubtype="0" accel="50000" decel="50000" fill="hold" grpId="1" nodeType="withEffect">
                                  <p:stCondLst>
                                    <p:cond delay="0"/>
                                  </p:stCondLst>
                                  <p:childTnLst>
                                    <p:animMotion origin="layout" path="M 2.17538E-6 -2.95097E-6 L 0.16536 0.28539 " pathEditMode="relative" rAng="0" ptsTypes="AA">
                                      <p:cBhvr>
                                        <p:cTn id="85" dur="500" spd="-99900" fill="hold"/>
                                        <p:tgtEl>
                                          <p:spTgt spid="72"/>
                                        </p:tgtEl>
                                        <p:attrNameLst>
                                          <p:attrName>ppt_x,ppt_y</p:attrName>
                                        </p:attrNameLst>
                                      </p:cBhvr>
                                      <p:rCtr x="8262" y="14269"/>
                                    </p:animMotion>
                                  </p:childTnLst>
                                </p:cTn>
                              </p:par>
                              <p:par>
                                <p:cTn id="86" presetID="1"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childTnLst>
                                </p:cTn>
                              </p:par>
                              <p:par>
                                <p:cTn id="88" presetID="35" presetClass="path" presetSubtype="0" accel="50000" decel="50000" fill="hold" grpId="1" nodeType="withEffect">
                                  <p:stCondLst>
                                    <p:cond delay="0"/>
                                  </p:stCondLst>
                                  <p:childTnLst>
                                    <p:animMotion origin="layout" path="M 3.64299E-7 3.02498E-6 L -0.15392 -0.26827 " pathEditMode="relative" rAng="0" ptsTypes="AA">
                                      <p:cBhvr>
                                        <p:cTn id="89" dur="500" spd="-99900" fill="hold"/>
                                        <p:tgtEl>
                                          <p:spTgt spid="73"/>
                                        </p:tgtEl>
                                        <p:attrNameLst>
                                          <p:attrName>ppt_x,ppt_y</p:attrName>
                                        </p:attrNameLst>
                                      </p:cBhvr>
                                      <p:rCtr x="-7702" y="-13414"/>
                                    </p:animMotion>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 calcmode="lin" valueType="num">
                                      <p:cBhvr>
                                        <p:cTn id="92" dur="500" fill="hold"/>
                                        <p:tgtEl>
                                          <p:spTgt spid="70"/>
                                        </p:tgtEl>
                                        <p:attrNameLst>
                                          <p:attrName>ppt_w</p:attrName>
                                        </p:attrNameLst>
                                      </p:cBhvr>
                                      <p:tavLst>
                                        <p:tav tm="0">
                                          <p:val>
                                            <p:fltVal val="0"/>
                                          </p:val>
                                        </p:tav>
                                        <p:tav tm="100000">
                                          <p:val>
                                            <p:strVal val="#ppt_w"/>
                                          </p:val>
                                        </p:tav>
                                      </p:tavLst>
                                    </p:anim>
                                    <p:anim calcmode="lin" valueType="num">
                                      <p:cBhvr>
                                        <p:cTn id="93" dur="500" fill="hold"/>
                                        <p:tgtEl>
                                          <p:spTgt spid="70"/>
                                        </p:tgtEl>
                                        <p:attrNameLst>
                                          <p:attrName>ppt_h</p:attrName>
                                        </p:attrNameLst>
                                      </p:cBhvr>
                                      <p:tavLst>
                                        <p:tav tm="0">
                                          <p:val>
                                            <p:fltVal val="0"/>
                                          </p:val>
                                        </p:tav>
                                        <p:tav tm="100000">
                                          <p:val>
                                            <p:strVal val="#ppt_h"/>
                                          </p:val>
                                        </p:tav>
                                      </p:tavLst>
                                    </p:anim>
                                    <p:animEffect transition="in" filter="fade">
                                      <p:cBhvr>
                                        <p:cTn id="94" dur="500"/>
                                        <p:tgtEl>
                                          <p:spTgt spid="70"/>
                                        </p:tgtEl>
                                      </p:cBhvr>
                                    </p:animEffect>
                                  </p:childTnLst>
                                </p:cTn>
                              </p:par>
                            </p:childTnLst>
                          </p:cTn>
                        </p:par>
                        <p:par>
                          <p:cTn id="95" fill="hold">
                            <p:stCondLst>
                              <p:cond delay="5220"/>
                            </p:stCondLst>
                            <p:childTnLst>
                              <p:par>
                                <p:cTn id="96" presetID="22" presetClass="entr" presetSubtype="1" fill="hold" nodeType="afterEffect">
                                  <p:stCondLst>
                                    <p:cond delay="0"/>
                                  </p:stCondLst>
                                  <p:childTnLst>
                                    <p:set>
                                      <p:cBhvr>
                                        <p:cTn id="97" dur="1" fill="hold">
                                          <p:stCondLst>
                                            <p:cond delay="0"/>
                                          </p:stCondLst>
                                        </p:cTn>
                                        <p:tgtEl>
                                          <p:spTgt spid="71">
                                            <p:txEl>
                                              <p:pRg st="0" end="0"/>
                                            </p:txEl>
                                          </p:spTgt>
                                        </p:tgtEl>
                                        <p:attrNameLst>
                                          <p:attrName>style.visibility</p:attrName>
                                        </p:attrNameLst>
                                      </p:cBhvr>
                                      <p:to>
                                        <p:strVal val="visible"/>
                                      </p:to>
                                    </p:set>
                                    <p:animEffect transition="in" filter="wipe(up)">
                                      <p:cBhvr>
                                        <p:cTn id="98" dur="500"/>
                                        <p:tgtEl>
                                          <p:spTgt spid="71">
                                            <p:txEl>
                                              <p:pRg st="0" end="0"/>
                                            </p:txEl>
                                          </p:spTgt>
                                        </p:tgtEl>
                                      </p:cBhvr>
                                    </p:animEffect>
                                  </p:childTnLst>
                                </p:cTn>
                              </p:par>
                            </p:childTnLst>
                          </p:cTn>
                        </p:par>
                        <p:par>
                          <p:cTn id="99" fill="hold">
                            <p:stCondLst>
                              <p:cond delay="5720"/>
                            </p:stCondLst>
                            <p:childTnLst>
                              <p:par>
                                <p:cTn id="100" presetID="22" presetClass="entr" presetSubtype="1" fill="hold" nodeType="afterEffect">
                                  <p:stCondLst>
                                    <p:cond delay="0"/>
                                  </p:stCondLst>
                                  <p:childTnLst>
                                    <p:set>
                                      <p:cBhvr>
                                        <p:cTn id="101" dur="1" fill="hold">
                                          <p:stCondLst>
                                            <p:cond delay="0"/>
                                          </p:stCondLst>
                                        </p:cTn>
                                        <p:tgtEl>
                                          <p:spTgt spid="71">
                                            <p:txEl>
                                              <p:pRg st="1" end="1"/>
                                            </p:txEl>
                                          </p:spTgt>
                                        </p:tgtEl>
                                        <p:attrNameLst>
                                          <p:attrName>style.visibility</p:attrName>
                                        </p:attrNameLst>
                                      </p:cBhvr>
                                      <p:to>
                                        <p:strVal val="visible"/>
                                      </p:to>
                                    </p:set>
                                    <p:animEffect transition="in" filter="wipe(up)">
                                      <p:cBhvr>
                                        <p:cTn id="102" dur="500"/>
                                        <p:tgtEl>
                                          <p:spTgt spid="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70" grpId="0" animBg="1" autoUpdateAnimBg="0"/>
      <p:bldP spid="72" grpId="0" animBg="1"/>
      <p:bldP spid="72" grpId="1" animBg="1"/>
      <p:bldP spid="73" grpId="0" animBg="1"/>
      <p:bldP spid="7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4.5 </a:t>
            </a:r>
            <a:r>
              <a:rPr lang="zh-CN" altLang="en-US" sz="2800" dirty="0">
                <a:solidFill>
                  <a:schemeClr val="accent2"/>
                </a:solidFill>
                <a:latin typeface="微软雅黑"/>
                <a:ea typeface="微软雅黑"/>
              </a:rPr>
              <a:t>市场拓展计划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4" name="Freeform 6"/>
          <p:cNvSpPr>
            <a:spLocks/>
          </p:cNvSpPr>
          <p:nvPr/>
        </p:nvSpPr>
        <p:spPr bwMode="auto">
          <a:xfrm>
            <a:off x="1077913" y="16119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1077913" y="29200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1077913" y="4172636"/>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1077913" y="5395011"/>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noEditPoints="1"/>
          </p:cNvSpPr>
          <p:nvPr/>
        </p:nvSpPr>
        <p:spPr bwMode="auto">
          <a:xfrm>
            <a:off x="1789113" y="1256398"/>
            <a:ext cx="1868488" cy="1455738"/>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noEditPoints="1"/>
          </p:cNvSpPr>
          <p:nvPr/>
        </p:nvSpPr>
        <p:spPr bwMode="auto">
          <a:xfrm>
            <a:off x="1789113" y="2553386"/>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noEditPoints="1"/>
          </p:cNvSpPr>
          <p:nvPr/>
        </p:nvSpPr>
        <p:spPr bwMode="auto">
          <a:xfrm>
            <a:off x="1789113" y="3794811"/>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noEditPoints="1"/>
          </p:cNvSpPr>
          <p:nvPr/>
        </p:nvSpPr>
        <p:spPr bwMode="auto">
          <a:xfrm>
            <a:off x="1789113" y="5020361"/>
            <a:ext cx="1868488" cy="1419225"/>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4082157" y="1631732"/>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3" name="TextBox 12"/>
          <p:cNvSpPr txBox="1"/>
          <p:nvPr/>
        </p:nvSpPr>
        <p:spPr>
          <a:xfrm>
            <a:off x="1940621" y="1739454"/>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本地市场</a:t>
            </a:r>
            <a:endParaRPr lang="en-US" altLang="zh-CN" sz="2200" dirty="0">
              <a:solidFill>
                <a:schemeClr val="accent2"/>
              </a:solidFill>
              <a:latin typeface="+mn-ea"/>
              <a:ea typeface="+mn-ea"/>
            </a:endParaRPr>
          </a:p>
        </p:txBody>
      </p:sp>
      <p:sp>
        <p:nvSpPr>
          <p:cNvPr id="14" name="TextBox 13"/>
          <p:cNvSpPr txBox="1"/>
          <p:nvPr/>
        </p:nvSpPr>
        <p:spPr>
          <a:xfrm>
            <a:off x="1940621" y="3090583"/>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周边市场</a:t>
            </a:r>
            <a:endParaRPr lang="en-US" altLang="zh-CN" sz="2200" dirty="0">
              <a:solidFill>
                <a:schemeClr val="accent2"/>
              </a:solidFill>
              <a:latin typeface="+mn-ea"/>
              <a:ea typeface="+mn-ea"/>
            </a:endParaRPr>
          </a:p>
        </p:txBody>
      </p:sp>
      <p:sp>
        <p:nvSpPr>
          <p:cNvPr id="15" name="TextBox 14"/>
          <p:cNvSpPr txBox="1"/>
          <p:nvPr/>
        </p:nvSpPr>
        <p:spPr>
          <a:xfrm>
            <a:off x="1940621" y="4346177"/>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细分市场</a:t>
            </a:r>
            <a:endParaRPr lang="en-US" altLang="zh-CN" sz="2200" dirty="0">
              <a:solidFill>
                <a:schemeClr val="accent2"/>
              </a:solidFill>
              <a:latin typeface="+mn-ea"/>
              <a:ea typeface="+mn-ea"/>
            </a:endParaRPr>
          </a:p>
        </p:txBody>
      </p:sp>
      <p:sp>
        <p:nvSpPr>
          <p:cNvPr id="16" name="TextBox 15"/>
          <p:cNvSpPr txBox="1"/>
          <p:nvPr/>
        </p:nvSpPr>
        <p:spPr>
          <a:xfrm>
            <a:off x="1940621" y="5533532"/>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高端市场</a:t>
            </a:r>
            <a:endParaRPr lang="en-US" altLang="zh-CN" sz="2200" dirty="0">
              <a:solidFill>
                <a:schemeClr val="accent2"/>
              </a:solidFill>
              <a:latin typeface="+mn-ea"/>
              <a:ea typeface="+mn-ea"/>
            </a:endParaRPr>
          </a:p>
        </p:txBody>
      </p:sp>
      <p:sp>
        <p:nvSpPr>
          <p:cNvPr id="17" name="TextBox 16"/>
          <p:cNvSpPr txBox="1"/>
          <p:nvPr/>
        </p:nvSpPr>
        <p:spPr>
          <a:xfrm>
            <a:off x="4082157" y="2955565"/>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8" name="TextBox 17"/>
          <p:cNvSpPr txBox="1"/>
          <p:nvPr/>
        </p:nvSpPr>
        <p:spPr>
          <a:xfrm>
            <a:off x="4082157" y="4211159"/>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9" name="TextBox 18"/>
          <p:cNvSpPr txBox="1"/>
          <p:nvPr/>
        </p:nvSpPr>
        <p:spPr>
          <a:xfrm>
            <a:off x="4082157" y="5412162"/>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20" name="TextBox 19"/>
          <p:cNvSpPr txBox="1"/>
          <p:nvPr/>
        </p:nvSpPr>
        <p:spPr>
          <a:xfrm>
            <a:off x="1129829" y="1616091"/>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1</a:t>
            </a:r>
          </a:p>
        </p:txBody>
      </p:sp>
      <p:sp>
        <p:nvSpPr>
          <p:cNvPr id="21" name="TextBox 20"/>
          <p:cNvSpPr txBox="1"/>
          <p:nvPr/>
        </p:nvSpPr>
        <p:spPr>
          <a:xfrm>
            <a:off x="1129829" y="2939924"/>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2</a:t>
            </a:r>
          </a:p>
        </p:txBody>
      </p:sp>
      <p:sp>
        <p:nvSpPr>
          <p:cNvPr id="22" name="TextBox 21"/>
          <p:cNvSpPr txBox="1"/>
          <p:nvPr/>
        </p:nvSpPr>
        <p:spPr>
          <a:xfrm>
            <a:off x="1129829" y="4195518"/>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3</a:t>
            </a:r>
          </a:p>
        </p:txBody>
      </p:sp>
      <p:sp>
        <p:nvSpPr>
          <p:cNvPr id="23" name="TextBox 22"/>
          <p:cNvSpPr txBox="1"/>
          <p:nvPr/>
        </p:nvSpPr>
        <p:spPr>
          <a:xfrm>
            <a:off x="1129829" y="5382873"/>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4</a:t>
            </a:r>
          </a:p>
        </p:txBody>
      </p:sp>
    </p:spTree>
    <p:extLst>
      <p:ext uri="{BB962C8B-B14F-4D97-AF65-F5344CB8AC3E}">
        <p14:creationId xmlns:p14="http://schemas.microsoft.com/office/powerpoint/2010/main" val="746160072"/>
      </p:ext>
    </p:extLst>
  </p:cSld>
  <p:clrMapOvr>
    <a:masterClrMapping/>
  </p:clrMapOvr>
  <mc:AlternateContent xmlns:mc="http://schemas.openxmlformats.org/markup-compatibility/2006" xmlns:p14="http://schemas.microsoft.com/office/powerpoint/2010/main">
    <mc:Choice Requires="p14">
      <p:transition spd="slow" p14:dur="800" advTm="8191">
        <p14:prism dir="d" isInverted="1"/>
      </p:transition>
    </mc:Choice>
    <mc:Fallback xmlns="">
      <p:transition spd="slow" advTm="8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520"/>
                            </p:stCondLst>
                            <p:childTnLst>
                              <p:par>
                                <p:cTn id="26" presetID="47"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6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6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4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3120"/>
                            </p:stCondLst>
                            <p:childTnLst>
                              <p:par>
                                <p:cTn id="67" presetID="31"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400" fill="hold"/>
                                        <p:tgtEl>
                                          <p:spTgt spid="20"/>
                                        </p:tgtEl>
                                        <p:attrNameLst>
                                          <p:attrName>ppt_w</p:attrName>
                                        </p:attrNameLst>
                                      </p:cBhvr>
                                      <p:tavLst>
                                        <p:tav tm="0">
                                          <p:val>
                                            <p:fltVal val="0"/>
                                          </p:val>
                                        </p:tav>
                                        <p:tav tm="100000">
                                          <p:val>
                                            <p:strVal val="#ppt_w"/>
                                          </p:val>
                                        </p:tav>
                                      </p:tavLst>
                                    </p:anim>
                                    <p:anim calcmode="lin" valueType="num">
                                      <p:cBhvr>
                                        <p:cTn id="70" dur="400" fill="hold"/>
                                        <p:tgtEl>
                                          <p:spTgt spid="20"/>
                                        </p:tgtEl>
                                        <p:attrNameLst>
                                          <p:attrName>ppt_h</p:attrName>
                                        </p:attrNameLst>
                                      </p:cBhvr>
                                      <p:tavLst>
                                        <p:tav tm="0">
                                          <p:val>
                                            <p:fltVal val="0"/>
                                          </p:val>
                                        </p:tav>
                                        <p:tav tm="100000">
                                          <p:val>
                                            <p:strVal val="#ppt_h"/>
                                          </p:val>
                                        </p:tav>
                                      </p:tavLst>
                                    </p:anim>
                                    <p:anim calcmode="lin" valueType="num">
                                      <p:cBhvr>
                                        <p:cTn id="71" dur="400" fill="hold"/>
                                        <p:tgtEl>
                                          <p:spTgt spid="20"/>
                                        </p:tgtEl>
                                        <p:attrNameLst>
                                          <p:attrName>style.rotation</p:attrName>
                                        </p:attrNameLst>
                                      </p:cBhvr>
                                      <p:tavLst>
                                        <p:tav tm="0">
                                          <p:val>
                                            <p:fltVal val="90"/>
                                          </p:val>
                                        </p:tav>
                                        <p:tav tm="100000">
                                          <p:val>
                                            <p:fltVal val="0"/>
                                          </p:val>
                                        </p:tav>
                                      </p:tavLst>
                                    </p:anim>
                                    <p:animEffect transition="in" filter="fade">
                                      <p:cBhvr>
                                        <p:cTn id="72" dur="400"/>
                                        <p:tgtEl>
                                          <p:spTgt spid="20"/>
                                        </p:tgtEl>
                                      </p:cBhvr>
                                    </p:animEffect>
                                  </p:childTnLst>
                                </p:cTn>
                              </p:par>
                            </p:childTnLst>
                          </p:cTn>
                        </p:par>
                        <p:par>
                          <p:cTn id="73" fill="hold">
                            <p:stCondLst>
                              <p:cond delay="3520"/>
                            </p:stCondLst>
                            <p:childTnLst>
                              <p:par>
                                <p:cTn id="74" presetID="22" presetClass="entr" presetSubtype="8"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par>
                          <p:cTn id="77" fill="hold">
                            <p:stCondLst>
                              <p:cond delay="4020"/>
                            </p:stCondLst>
                            <p:childTnLst>
                              <p:par>
                                <p:cTn id="78" presetID="31" presetClass="entr" presetSubtype="0"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400" fill="hold"/>
                                        <p:tgtEl>
                                          <p:spTgt spid="21"/>
                                        </p:tgtEl>
                                        <p:attrNameLst>
                                          <p:attrName>ppt_w</p:attrName>
                                        </p:attrNameLst>
                                      </p:cBhvr>
                                      <p:tavLst>
                                        <p:tav tm="0">
                                          <p:val>
                                            <p:fltVal val="0"/>
                                          </p:val>
                                        </p:tav>
                                        <p:tav tm="100000">
                                          <p:val>
                                            <p:strVal val="#ppt_w"/>
                                          </p:val>
                                        </p:tav>
                                      </p:tavLst>
                                    </p:anim>
                                    <p:anim calcmode="lin" valueType="num">
                                      <p:cBhvr>
                                        <p:cTn id="81" dur="400" fill="hold"/>
                                        <p:tgtEl>
                                          <p:spTgt spid="21"/>
                                        </p:tgtEl>
                                        <p:attrNameLst>
                                          <p:attrName>ppt_h</p:attrName>
                                        </p:attrNameLst>
                                      </p:cBhvr>
                                      <p:tavLst>
                                        <p:tav tm="0">
                                          <p:val>
                                            <p:fltVal val="0"/>
                                          </p:val>
                                        </p:tav>
                                        <p:tav tm="100000">
                                          <p:val>
                                            <p:strVal val="#ppt_h"/>
                                          </p:val>
                                        </p:tav>
                                      </p:tavLst>
                                    </p:anim>
                                    <p:anim calcmode="lin" valueType="num">
                                      <p:cBhvr>
                                        <p:cTn id="82" dur="400" fill="hold"/>
                                        <p:tgtEl>
                                          <p:spTgt spid="21"/>
                                        </p:tgtEl>
                                        <p:attrNameLst>
                                          <p:attrName>style.rotation</p:attrName>
                                        </p:attrNameLst>
                                      </p:cBhvr>
                                      <p:tavLst>
                                        <p:tav tm="0">
                                          <p:val>
                                            <p:fltVal val="90"/>
                                          </p:val>
                                        </p:tav>
                                        <p:tav tm="100000">
                                          <p:val>
                                            <p:fltVal val="0"/>
                                          </p:val>
                                        </p:tav>
                                      </p:tavLst>
                                    </p:anim>
                                    <p:animEffect transition="in" filter="fade">
                                      <p:cBhvr>
                                        <p:cTn id="83" dur="400"/>
                                        <p:tgtEl>
                                          <p:spTgt spid="21"/>
                                        </p:tgtEl>
                                      </p:cBhvr>
                                    </p:animEffect>
                                  </p:childTnLst>
                                </p:cTn>
                              </p:par>
                            </p:childTnLst>
                          </p:cTn>
                        </p:par>
                        <p:par>
                          <p:cTn id="84" fill="hold">
                            <p:stCondLst>
                              <p:cond delay="4420"/>
                            </p:stCondLst>
                            <p:childTnLst>
                              <p:par>
                                <p:cTn id="85" presetID="22" presetClass="entr" presetSubtype="8"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par>
                          <p:cTn id="88" fill="hold">
                            <p:stCondLst>
                              <p:cond delay="4920"/>
                            </p:stCondLst>
                            <p:childTnLst>
                              <p:par>
                                <p:cTn id="89" presetID="31" presetClass="entr" presetSubtype="0"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400" fill="hold"/>
                                        <p:tgtEl>
                                          <p:spTgt spid="22"/>
                                        </p:tgtEl>
                                        <p:attrNameLst>
                                          <p:attrName>ppt_w</p:attrName>
                                        </p:attrNameLst>
                                      </p:cBhvr>
                                      <p:tavLst>
                                        <p:tav tm="0">
                                          <p:val>
                                            <p:fltVal val="0"/>
                                          </p:val>
                                        </p:tav>
                                        <p:tav tm="100000">
                                          <p:val>
                                            <p:strVal val="#ppt_w"/>
                                          </p:val>
                                        </p:tav>
                                      </p:tavLst>
                                    </p:anim>
                                    <p:anim calcmode="lin" valueType="num">
                                      <p:cBhvr>
                                        <p:cTn id="92" dur="400" fill="hold"/>
                                        <p:tgtEl>
                                          <p:spTgt spid="22"/>
                                        </p:tgtEl>
                                        <p:attrNameLst>
                                          <p:attrName>ppt_h</p:attrName>
                                        </p:attrNameLst>
                                      </p:cBhvr>
                                      <p:tavLst>
                                        <p:tav tm="0">
                                          <p:val>
                                            <p:fltVal val="0"/>
                                          </p:val>
                                        </p:tav>
                                        <p:tav tm="100000">
                                          <p:val>
                                            <p:strVal val="#ppt_h"/>
                                          </p:val>
                                        </p:tav>
                                      </p:tavLst>
                                    </p:anim>
                                    <p:anim calcmode="lin" valueType="num">
                                      <p:cBhvr>
                                        <p:cTn id="93" dur="400" fill="hold"/>
                                        <p:tgtEl>
                                          <p:spTgt spid="22"/>
                                        </p:tgtEl>
                                        <p:attrNameLst>
                                          <p:attrName>style.rotation</p:attrName>
                                        </p:attrNameLst>
                                      </p:cBhvr>
                                      <p:tavLst>
                                        <p:tav tm="0">
                                          <p:val>
                                            <p:fltVal val="90"/>
                                          </p:val>
                                        </p:tav>
                                        <p:tav tm="100000">
                                          <p:val>
                                            <p:fltVal val="0"/>
                                          </p:val>
                                        </p:tav>
                                      </p:tavLst>
                                    </p:anim>
                                    <p:animEffect transition="in" filter="fade">
                                      <p:cBhvr>
                                        <p:cTn id="94" dur="400"/>
                                        <p:tgtEl>
                                          <p:spTgt spid="22"/>
                                        </p:tgtEl>
                                      </p:cBhvr>
                                    </p:animEffect>
                                  </p:childTnLst>
                                </p:cTn>
                              </p:par>
                            </p:childTnLst>
                          </p:cTn>
                        </p:par>
                        <p:par>
                          <p:cTn id="95" fill="hold">
                            <p:stCondLst>
                              <p:cond delay="5320"/>
                            </p:stCondLst>
                            <p:childTnLst>
                              <p:par>
                                <p:cTn id="96" presetID="22" presetClass="entr" presetSubtype="8"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left)">
                                      <p:cBhvr>
                                        <p:cTn id="98" dur="500"/>
                                        <p:tgtEl>
                                          <p:spTgt spid="18"/>
                                        </p:tgtEl>
                                      </p:cBhvr>
                                    </p:animEffect>
                                  </p:childTnLst>
                                </p:cTn>
                              </p:par>
                            </p:childTnLst>
                          </p:cTn>
                        </p:par>
                        <p:par>
                          <p:cTn id="99" fill="hold">
                            <p:stCondLst>
                              <p:cond delay="5820"/>
                            </p:stCondLst>
                            <p:childTnLst>
                              <p:par>
                                <p:cTn id="100" presetID="31" presetClass="entr" presetSubtype="0"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400" fill="hold"/>
                                        <p:tgtEl>
                                          <p:spTgt spid="23"/>
                                        </p:tgtEl>
                                        <p:attrNameLst>
                                          <p:attrName>ppt_w</p:attrName>
                                        </p:attrNameLst>
                                      </p:cBhvr>
                                      <p:tavLst>
                                        <p:tav tm="0">
                                          <p:val>
                                            <p:fltVal val="0"/>
                                          </p:val>
                                        </p:tav>
                                        <p:tav tm="100000">
                                          <p:val>
                                            <p:strVal val="#ppt_w"/>
                                          </p:val>
                                        </p:tav>
                                      </p:tavLst>
                                    </p:anim>
                                    <p:anim calcmode="lin" valueType="num">
                                      <p:cBhvr>
                                        <p:cTn id="103" dur="400" fill="hold"/>
                                        <p:tgtEl>
                                          <p:spTgt spid="23"/>
                                        </p:tgtEl>
                                        <p:attrNameLst>
                                          <p:attrName>ppt_h</p:attrName>
                                        </p:attrNameLst>
                                      </p:cBhvr>
                                      <p:tavLst>
                                        <p:tav tm="0">
                                          <p:val>
                                            <p:fltVal val="0"/>
                                          </p:val>
                                        </p:tav>
                                        <p:tav tm="100000">
                                          <p:val>
                                            <p:strVal val="#ppt_h"/>
                                          </p:val>
                                        </p:tav>
                                      </p:tavLst>
                                    </p:anim>
                                    <p:anim calcmode="lin" valueType="num">
                                      <p:cBhvr>
                                        <p:cTn id="104" dur="400" fill="hold"/>
                                        <p:tgtEl>
                                          <p:spTgt spid="23"/>
                                        </p:tgtEl>
                                        <p:attrNameLst>
                                          <p:attrName>style.rotation</p:attrName>
                                        </p:attrNameLst>
                                      </p:cBhvr>
                                      <p:tavLst>
                                        <p:tav tm="0">
                                          <p:val>
                                            <p:fltVal val="90"/>
                                          </p:val>
                                        </p:tav>
                                        <p:tav tm="100000">
                                          <p:val>
                                            <p:fltVal val="0"/>
                                          </p:val>
                                        </p:tav>
                                      </p:tavLst>
                                    </p:anim>
                                    <p:animEffect transition="in" filter="fade">
                                      <p:cBhvr>
                                        <p:cTn id="105" dur="400"/>
                                        <p:tgtEl>
                                          <p:spTgt spid="23"/>
                                        </p:tgtEl>
                                      </p:cBhvr>
                                    </p:animEffect>
                                  </p:childTnLst>
                                </p:cTn>
                              </p:par>
                            </p:childTnLst>
                          </p:cTn>
                        </p:par>
                        <p:par>
                          <p:cTn id="106" fill="hold">
                            <p:stCondLst>
                              <p:cond delay="6220"/>
                            </p:stCondLst>
                            <p:childTnLst>
                              <p:par>
                                <p:cTn id="107" presetID="22" presetClass="entr" presetSubtype="8" fill="hold" grpId="0"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left)">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财务与融资</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4"/>
          <p:cNvSpPr>
            <a:spLocks noEditPoints="1"/>
          </p:cNvSpPr>
          <p:nvPr/>
        </p:nvSpPr>
        <p:spPr bwMode="auto">
          <a:xfrm>
            <a:off x="5418991" y="1828800"/>
            <a:ext cx="1386420" cy="1308044"/>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各项成本预算</a:t>
            </a:r>
          </a:p>
        </p:txBody>
      </p:sp>
      <p:sp>
        <p:nvSpPr>
          <p:cNvPr id="21" name="TextBox 20"/>
          <p:cNvSpPr txBox="1"/>
          <p:nvPr/>
        </p:nvSpPr>
        <p:spPr>
          <a:xfrm>
            <a:off x="4204290" y="526113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融资计划</a:t>
            </a:r>
          </a:p>
        </p:txBody>
      </p:sp>
      <p:sp>
        <p:nvSpPr>
          <p:cNvPr id="24" name="Oval 42"/>
          <p:cNvSpPr>
            <a:spLocks noChangeAspect="1" noChangeArrowheads="1"/>
          </p:cNvSpPr>
          <p:nvPr/>
        </p:nvSpPr>
        <p:spPr bwMode="auto">
          <a:xfrm>
            <a:off x="6494611"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资金缺口</a:t>
            </a:r>
          </a:p>
        </p:txBody>
      </p:sp>
      <p:sp>
        <p:nvSpPr>
          <p:cNvPr id="27" name="TextBox 26"/>
          <p:cNvSpPr txBox="1"/>
          <p:nvPr/>
        </p:nvSpPr>
        <p:spPr>
          <a:xfrm>
            <a:off x="6857828" y="526113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融资主要用途</a:t>
            </a:r>
          </a:p>
        </p:txBody>
      </p:sp>
    </p:spTree>
    <p:extLst>
      <p:ext uri="{BB962C8B-B14F-4D97-AF65-F5344CB8AC3E}">
        <p14:creationId xmlns:p14="http://schemas.microsoft.com/office/powerpoint/2010/main" val="2073472391"/>
      </p:ext>
    </p:extLst>
  </p:cSld>
  <p:clrMapOvr>
    <a:masterClrMapping/>
  </p:clrMapOvr>
  <p:transition spd="slow" advTm="5893">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41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10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9" grpId="0" animBg="1"/>
      <p:bldP spid="20" grpId="0"/>
      <p:bldP spid="21" grpId="0"/>
      <p:bldP spid="24" grpId="0" animBg="1"/>
      <p:bldP spid="25"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5.1 </a:t>
            </a:r>
            <a:r>
              <a:rPr lang="zh-CN" altLang="en-US" sz="2800" dirty="0">
                <a:solidFill>
                  <a:schemeClr val="accent2"/>
                </a:solidFill>
                <a:latin typeface="微软雅黑"/>
                <a:ea typeface="微软雅黑"/>
              </a:rPr>
              <a:t>各项成本预测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Freeform 6"/>
          <p:cNvSpPr>
            <a:spLocks/>
          </p:cNvSpPr>
          <p:nvPr/>
        </p:nvSpPr>
        <p:spPr bwMode="auto">
          <a:xfrm>
            <a:off x="2169914" y="1976438"/>
            <a:ext cx="3282950" cy="3282950"/>
          </a:xfrm>
          <a:custGeom>
            <a:avLst/>
            <a:gdLst>
              <a:gd name="T0" fmla="*/ 2021 w 4042"/>
              <a:gd name="T1" fmla="*/ 0 h 4042"/>
              <a:gd name="T2" fmla="*/ 4042 w 4042"/>
              <a:gd name="T3" fmla="*/ 2021 h 4042"/>
              <a:gd name="T4" fmla="*/ 2021 w 4042"/>
              <a:gd name="T5" fmla="*/ 4042 h 4042"/>
              <a:gd name="T6" fmla="*/ 0 w 4042"/>
              <a:gd name="T7" fmla="*/ 2021 h 4042"/>
              <a:gd name="T8" fmla="*/ 2021 w 4042"/>
              <a:gd name="T9" fmla="*/ 0 h 4042"/>
            </a:gdLst>
            <a:ahLst/>
            <a:cxnLst>
              <a:cxn ang="0">
                <a:pos x="T0" y="T1"/>
              </a:cxn>
              <a:cxn ang="0">
                <a:pos x="T2" y="T3"/>
              </a:cxn>
              <a:cxn ang="0">
                <a:pos x="T4" y="T5"/>
              </a:cxn>
              <a:cxn ang="0">
                <a:pos x="T6" y="T7"/>
              </a:cxn>
              <a:cxn ang="0">
                <a:pos x="T8" y="T9"/>
              </a:cxn>
            </a:cxnLst>
            <a:rect l="0" t="0" r="r" b="b"/>
            <a:pathLst>
              <a:path w="4042" h="4042">
                <a:moveTo>
                  <a:pt x="2021" y="0"/>
                </a:moveTo>
                <a:lnTo>
                  <a:pt x="4042" y="2021"/>
                </a:lnTo>
                <a:lnTo>
                  <a:pt x="2021" y="4042"/>
                </a:lnTo>
                <a:lnTo>
                  <a:pt x="0" y="2021"/>
                </a:lnTo>
                <a:lnTo>
                  <a:pt x="2021" y="0"/>
                </a:lnTo>
                <a:close/>
              </a:path>
            </a:pathLst>
          </a:custGeom>
          <a:solidFill>
            <a:schemeClr val="bg2"/>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4370189" y="1208088"/>
            <a:ext cx="2328862" cy="2328863"/>
          </a:xfrm>
          <a:custGeom>
            <a:avLst/>
            <a:gdLst>
              <a:gd name="T0" fmla="*/ 1433 w 2867"/>
              <a:gd name="T1" fmla="*/ 0 h 2867"/>
              <a:gd name="T2" fmla="*/ 2867 w 2867"/>
              <a:gd name="T3" fmla="*/ 1434 h 2867"/>
              <a:gd name="T4" fmla="*/ 1433 w 2867"/>
              <a:gd name="T5" fmla="*/ 2867 h 2867"/>
              <a:gd name="T6" fmla="*/ 0 w 2867"/>
              <a:gd name="T7" fmla="*/ 1434 h 2867"/>
              <a:gd name="T8" fmla="*/ 1433 w 2867"/>
              <a:gd name="T9" fmla="*/ 0 h 2867"/>
            </a:gdLst>
            <a:ahLst/>
            <a:cxnLst>
              <a:cxn ang="0">
                <a:pos x="T0" y="T1"/>
              </a:cxn>
              <a:cxn ang="0">
                <a:pos x="T2" y="T3"/>
              </a:cxn>
              <a:cxn ang="0">
                <a:pos x="T4" y="T5"/>
              </a:cxn>
              <a:cxn ang="0">
                <a:pos x="T6" y="T7"/>
              </a:cxn>
              <a:cxn ang="0">
                <a:pos x="T8" y="T9"/>
              </a:cxn>
            </a:cxnLst>
            <a:rect l="0" t="0" r="r" b="b"/>
            <a:pathLst>
              <a:path w="2867" h="2867">
                <a:moveTo>
                  <a:pt x="1433" y="0"/>
                </a:moveTo>
                <a:lnTo>
                  <a:pt x="2867" y="1434"/>
                </a:lnTo>
                <a:lnTo>
                  <a:pt x="1433" y="2867"/>
                </a:lnTo>
                <a:lnTo>
                  <a:pt x="0" y="1434"/>
                </a:lnTo>
                <a:lnTo>
                  <a:pt x="1433" y="0"/>
                </a:lnTo>
                <a:close/>
              </a:path>
            </a:pathLst>
          </a:custGeom>
          <a:solidFill>
            <a:schemeClr val="tx2"/>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549577" y="3698875"/>
            <a:ext cx="1971675" cy="1971675"/>
          </a:xfrm>
          <a:custGeom>
            <a:avLst/>
            <a:gdLst>
              <a:gd name="T0" fmla="*/ 1213 w 2427"/>
              <a:gd name="T1" fmla="*/ 0 h 2427"/>
              <a:gd name="T2" fmla="*/ 2427 w 2427"/>
              <a:gd name="T3" fmla="*/ 1214 h 2427"/>
              <a:gd name="T4" fmla="*/ 1213 w 2427"/>
              <a:gd name="T5" fmla="*/ 2427 h 2427"/>
              <a:gd name="T6" fmla="*/ 0 w 2427"/>
              <a:gd name="T7" fmla="*/ 1214 h 2427"/>
              <a:gd name="T8" fmla="*/ 1213 w 2427"/>
              <a:gd name="T9" fmla="*/ 0 h 2427"/>
            </a:gdLst>
            <a:ahLst/>
            <a:cxnLst>
              <a:cxn ang="0">
                <a:pos x="T0" y="T1"/>
              </a:cxn>
              <a:cxn ang="0">
                <a:pos x="T2" y="T3"/>
              </a:cxn>
              <a:cxn ang="0">
                <a:pos x="T4" y="T5"/>
              </a:cxn>
              <a:cxn ang="0">
                <a:pos x="T6" y="T7"/>
              </a:cxn>
              <a:cxn ang="0">
                <a:pos x="T8" y="T9"/>
              </a:cxn>
            </a:cxnLst>
            <a:rect l="0" t="0" r="r" b="b"/>
            <a:pathLst>
              <a:path w="2427" h="2427">
                <a:moveTo>
                  <a:pt x="1213" y="0"/>
                </a:moveTo>
                <a:lnTo>
                  <a:pt x="2427" y="1214"/>
                </a:lnTo>
                <a:lnTo>
                  <a:pt x="1213" y="2427"/>
                </a:lnTo>
                <a:lnTo>
                  <a:pt x="0" y="1214"/>
                </a:lnTo>
                <a:lnTo>
                  <a:pt x="1213" y="0"/>
                </a:lnTo>
                <a:close/>
              </a:path>
            </a:pathLst>
          </a:custGeom>
          <a:solidFill>
            <a:schemeClr val="bg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5616377" y="2792449"/>
            <a:ext cx="1653762" cy="1652513"/>
          </a:xfrm>
          <a:custGeom>
            <a:avLst/>
            <a:gdLst>
              <a:gd name="T0" fmla="*/ 1294 w 2587"/>
              <a:gd name="T1" fmla="*/ 0 h 2586"/>
              <a:gd name="T2" fmla="*/ 2587 w 2587"/>
              <a:gd name="T3" fmla="*/ 1293 h 2586"/>
              <a:gd name="T4" fmla="*/ 1294 w 2587"/>
              <a:gd name="T5" fmla="*/ 2586 h 2586"/>
              <a:gd name="T6" fmla="*/ 0 w 2587"/>
              <a:gd name="T7" fmla="*/ 1293 h 2586"/>
              <a:gd name="T8" fmla="*/ 1294 w 2587"/>
              <a:gd name="T9" fmla="*/ 0 h 2586"/>
            </a:gdLst>
            <a:ahLst/>
            <a:cxnLst>
              <a:cxn ang="0">
                <a:pos x="T0" y="T1"/>
              </a:cxn>
              <a:cxn ang="0">
                <a:pos x="T2" y="T3"/>
              </a:cxn>
              <a:cxn ang="0">
                <a:pos x="T4" y="T5"/>
              </a:cxn>
              <a:cxn ang="0">
                <a:pos x="T6" y="T7"/>
              </a:cxn>
              <a:cxn ang="0">
                <a:pos x="T8" y="T9"/>
              </a:cxn>
            </a:cxnLst>
            <a:rect l="0" t="0" r="r" b="b"/>
            <a:pathLst>
              <a:path w="2587" h="2586">
                <a:moveTo>
                  <a:pt x="1294" y="0"/>
                </a:moveTo>
                <a:lnTo>
                  <a:pt x="2587" y="1293"/>
                </a:lnTo>
                <a:lnTo>
                  <a:pt x="1294" y="2586"/>
                </a:lnTo>
                <a:lnTo>
                  <a:pt x="0" y="1293"/>
                </a:lnTo>
                <a:lnTo>
                  <a:pt x="1294" y="0"/>
                </a:ln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8" name="直接连接符 7"/>
          <p:cNvCxnSpPr/>
          <p:nvPr/>
        </p:nvCxnSpPr>
        <p:spPr bwMode="auto">
          <a:xfrm>
            <a:off x="6699051" y="2372519"/>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7286903" y="3618706"/>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6521252" y="4684712"/>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2977217" y="3046830"/>
            <a:ext cx="1668344" cy="430887"/>
          </a:xfrm>
          <a:prstGeom prst="rect">
            <a:avLst/>
          </a:prstGeom>
          <a:noFill/>
        </p:spPr>
        <p:txBody>
          <a:bodyPr wrap="square" rtlCol="0">
            <a:spAutoFit/>
          </a:bodyPr>
          <a:lstStyle/>
          <a:p>
            <a:pPr algn="ctr"/>
            <a:r>
              <a:rPr lang="zh-CN" altLang="en-US" sz="2200" dirty="0">
                <a:solidFill>
                  <a:schemeClr val="accent2"/>
                </a:solidFill>
                <a:latin typeface="+mn-ea"/>
                <a:ea typeface="+mn-ea"/>
              </a:rPr>
              <a:t>人力成本</a:t>
            </a:r>
            <a:endParaRPr lang="en-US" altLang="zh-CN" sz="2200" dirty="0">
              <a:solidFill>
                <a:schemeClr val="accent2"/>
              </a:solidFill>
              <a:latin typeface="+mn-ea"/>
              <a:ea typeface="+mn-ea"/>
            </a:endParaRPr>
          </a:p>
        </p:txBody>
      </p:sp>
      <p:sp>
        <p:nvSpPr>
          <p:cNvPr id="12" name="TextBox 11"/>
          <p:cNvSpPr txBox="1"/>
          <p:nvPr/>
        </p:nvSpPr>
        <p:spPr>
          <a:xfrm>
            <a:off x="2977217" y="3441194"/>
            <a:ext cx="1668344" cy="707886"/>
          </a:xfrm>
          <a:prstGeom prst="rect">
            <a:avLst/>
          </a:prstGeom>
          <a:noFill/>
        </p:spPr>
        <p:txBody>
          <a:bodyPr wrap="square" rtlCol="0">
            <a:spAutoFit/>
          </a:bodyPr>
          <a:lstStyle/>
          <a:p>
            <a:pPr algn="ctr"/>
            <a:r>
              <a:rPr lang="en-US" altLang="zh-CN" sz="4000" b="1" dirty="0">
                <a:solidFill>
                  <a:schemeClr val="accent2"/>
                </a:solidFill>
                <a:latin typeface="+mn-ea"/>
                <a:ea typeface="+mn-ea"/>
              </a:rPr>
              <a:t>45%</a:t>
            </a:r>
          </a:p>
        </p:txBody>
      </p:sp>
      <p:sp>
        <p:nvSpPr>
          <p:cNvPr id="13" name="TextBox 12"/>
          <p:cNvSpPr txBox="1"/>
          <p:nvPr/>
        </p:nvSpPr>
        <p:spPr>
          <a:xfrm>
            <a:off x="4724130" y="1876762"/>
            <a:ext cx="1668344" cy="400110"/>
          </a:xfrm>
          <a:prstGeom prst="rect">
            <a:avLst/>
          </a:prstGeom>
          <a:noFill/>
        </p:spPr>
        <p:txBody>
          <a:bodyPr wrap="square" rtlCol="0">
            <a:spAutoFit/>
          </a:bodyPr>
          <a:lstStyle/>
          <a:p>
            <a:pPr algn="ctr"/>
            <a:r>
              <a:rPr lang="zh-CN" altLang="en-US" sz="2000" dirty="0">
                <a:solidFill>
                  <a:schemeClr val="accent2"/>
                </a:solidFill>
                <a:latin typeface="+mn-ea"/>
                <a:ea typeface="+mn-ea"/>
              </a:rPr>
              <a:t>办公场地</a:t>
            </a:r>
            <a:endParaRPr lang="en-US" altLang="zh-CN" sz="2000" dirty="0">
              <a:solidFill>
                <a:schemeClr val="accent2"/>
              </a:solidFill>
              <a:latin typeface="+mn-ea"/>
              <a:ea typeface="+mn-ea"/>
            </a:endParaRPr>
          </a:p>
        </p:txBody>
      </p:sp>
      <p:sp>
        <p:nvSpPr>
          <p:cNvPr id="14" name="TextBox 13"/>
          <p:cNvSpPr txBox="1"/>
          <p:nvPr/>
        </p:nvSpPr>
        <p:spPr>
          <a:xfrm>
            <a:off x="4724130" y="2171952"/>
            <a:ext cx="1668344" cy="707886"/>
          </a:xfrm>
          <a:prstGeom prst="rect">
            <a:avLst/>
          </a:prstGeom>
          <a:noFill/>
        </p:spPr>
        <p:txBody>
          <a:bodyPr wrap="square" rtlCol="0">
            <a:spAutoFit/>
          </a:bodyPr>
          <a:lstStyle/>
          <a:p>
            <a:pPr algn="ctr"/>
            <a:r>
              <a:rPr lang="en-US" altLang="zh-CN" sz="4000" b="1" dirty="0">
                <a:solidFill>
                  <a:schemeClr val="accent2"/>
                </a:solidFill>
                <a:latin typeface="+mn-ea"/>
                <a:ea typeface="+mn-ea"/>
              </a:rPr>
              <a:t>22%</a:t>
            </a:r>
          </a:p>
        </p:txBody>
      </p:sp>
      <p:sp>
        <p:nvSpPr>
          <p:cNvPr id="15" name="TextBox 14"/>
          <p:cNvSpPr txBox="1"/>
          <p:nvPr/>
        </p:nvSpPr>
        <p:spPr>
          <a:xfrm>
            <a:off x="4724130" y="4210529"/>
            <a:ext cx="1668344" cy="369332"/>
          </a:xfrm>
          <a:prstGeom prst="rect">
            <a:avLst/>
          </a:prstGeom>
          <a:noFill/>
        </p:spPr>
        <p:txBody>
          <a:bodyPr wrap="square" rtlCol="0">
            <a:spAutoFit/>
          </a:bodyPr>
          <a:lstStyle/>
          <a:p>
            <a:pPr algn="ctr"/>
            <a:r>
              <a:rPr lang="zh-CN" altLang="en-US" dirty="0">
                <a:solidFill>
                  <a:schemeClr val="accent2"/>
                </a:solidFill>
                <a:latin typeface="+mn-ea"/>
                <a:ea typeface="+mn-ea"/>
              </a:rPr>
              <a:t>推广费用</a:t>
            </a:r>
            <a:endParaRPr lang="en-US" altLang="zh-CN" dirty="0">
              <a:solidFill>
                <a:schemeClr val="accent2"/>
              </a:solidFill>
              <a:latin typeface="+mn-ea"/>
              <a:ea typeface="+mn-ea"/>
            </a:endParaRPr>
          </a:p>
        </p:txBody>
      </p:sp>
      <p:sp>
        <p:nvSpPr>
          <p:cNvPr id="16" name="TextBox 15"/>
          <p:cNvSpPr txBox="1"/>
          <p:nvPr/>
        </p:nvSpPr>
        <p:spPr>
          <a:xfrm>
            <a:off x="4724130" y="4505719"/>
            <a:ext cx="1668344" cy="646331"/>
          </a:xfrm>
          <a:prstGeom prst="rect">
            <a:avLst/>
          </a:prstGeom>
          <a:noFill/>
        </p:spPr>
        <p:txBody>
          <a:bodyPr wrap="square" rtlCol="0">
            <a:spAutoFit/>
          </a:bodyPr>
          <a:lstStyle/>
          <a:p>
            <a:pPr algn="ctr"/>
            <a:r>
              <a:rPr lang="en-US" altLang="zh-CN" sz="3600" b="1" dirty="0">
                <a:solidFill>
                  <a:schemeClr val="accent2"/>
                </a:solidFill>
                <a:latin typeface="+mn-ea"/>
                <a:ea typeface="+mn-ea"/>
              </a:rPr>
              <a:t>19%</a:t>
            </a:r>
          </a:p>
        </p:txBody>
      </p:sp>
      <p:sp>
        <p:nvSpPr>
          <p:cNvPr id="17" name="TextBox 16"/>
          <p:cNvSpPr txBox="1"/>
          <p:nvPr/>
        </p:nvSpPr>
        <p:spPr>
          <a:xfrm>
            <a:off x="5654173" y="3306470"/>
            <a:ext cx="1668344" cy="338554"/>
          </a:xfrm>
          <a:prstGeom prst="rect">
            <a:avLst/>
          </a:prstGeom>
          <a:noFill/>
        </p:spPr>
        <p:txBody>
          <a:bodyPr wrap="square" rtlCol="0">
            <a:spAutoFit/>
          </a:bodyPr>
          <a:lstStyle/>
          <a:p>
            <a:pPr algn="ctr"/>
            <a:r>
              <a:rPr lang="zh-CN" altLang="en-US" sz="1600" dirty="0">
                <a:solidFill>
                  <a:schemeClr val="accent2"/>
                </a:solidFill>
                <a:latin typeface="+mn-ea"/>
                <a:ea typeface="+mn-ea"/>
              </a:rPr>
              <a:t>其他费用</a:t>
            </a:r>
            <a:endParaRPr lang="en-US" altLang="zh-CN" sz="1600" dirty="0">
              <a:solidFill>
                <a:schemeClr val="accent2"/>
              </a:solidFill>
              <a:latin typeface="+mn-ea"/>
              <a:ea typeface="+mn-ea"/>
            </a:endParaRPr>
          </a:p>
        </p:txBody>
      </p:sp>
      <p:sp>
        <p:nvSpPr>
          <p:cNvPr id="18" name="TextBox 17"/>
          <p:cNvSpPr txBox="1"/>
          <p:nvPr/>
        </p:nvSpPr>
        <p:spPr>
          <a:xfrm>
            <a:off x="5611235" y="3468489"/>
            <a:ext cx="1668344" cy="553998"/>
          </a:xfrm>
          <a:prstGeom prst="rect">
            <a:avLst/>
          </a:prstGeom>
          <a:noFill/>
        </p:spPr>
        <p:txBody>
          <a:bodyPr wrap="square" rtlCol="0">
            <a:spAutoFit/>
          </a:bodyPr>
          <a:lstStyle/>
          <a:p>
            <a:pPr algn="ctr"/>
            <a:r>
              <a:rPr lang="en-US" altLang="zh-CN" sz="3000" b="1" dirty="0">
                <a:solidFill>
                  <a:schemeClr val="accent2"/>
                </a:solidFill>
                <a:latin typeface="+mn-ea"/>
                <a:ea typeface="+mn-ea"/>
              </a:rPr>
              <a:t>14%</a:t>
            </a:r>
          </a:p>
        </p:txBody>
      </p:sp>
      <p:sp>
        <p:nvSpPr>
          <p:cNvPr id="19" name="TextBox 18"/>
          <p:cNvSpPr txBox="1"/>
          <p:nvPr/>
        </p:nvSpPr>
        <p:spPr>
          <a:xfrm>
            <a:off x="7102707" y="1784058"/>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0" name="TextBox 19"/>
          <p:cNvSpPr txBox="1"/>
          <p:nvPr/>
        </p:nvSpPr>
        <p:spPr>
          <a:xfrm>
            <a:off x="7675913" y="3014082"/>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1" name="TextBox 20"/>
          <p:cNvSpPr txBox="1"/>
          <p:nvPr/>
        </p:nvSpPr>
        <p:spPr>
          <a:xfrm>
            <a:off x="913805" y="4377436"/>
            <a:ext cx="2063412" cy="1077218"/>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2" name="TextBox 21"/>
          <p:cNvSpPr txBox="1"/>
          <p:nvPr/>
        </p:nvSpPr>
        <p:spPr>
          <a:xfrm>
            <a:off x="7102707" y="4082491"/>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Tree>
    <p:extLst>
      <p:ext uri="{BB962C8B-B14F-4D97-AF65-F5344CB8AC3E}">
        <p14:creationId xmlns:p14="http://schemas.microsoft.com/office/powerpoint/2010/main" val="129434963"/>
      </p:ext>
    </p:extLst>
  </p:cSld>
  <p:clrMapOvr>
    <a:masterClrMapping/>
  </p:clrMapOvr>
  <mc:AlternateContent xmlns:mc="http://schemas.openxmlformats.org/markup-compatibility/2006" xmlns:p14="http://schemas.microsoft.com/office/powerpoint/2010/main">
    <mc:Choice Requires="p14">
      <p:transition spd="slow" p14:dur="800" advTm="5195">
        <p:blinds dir="vert"/>
      </p:transition>
    </mc:Choice>
    <mc:Fallback xmlns="">
      <p:transition spd="slow" advTm="5195">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8" fill="hold" grpId="0" nodeType="after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220"/>
                                </p:stCondLst>
                                <p:childTnLst>
                                  <p:par>
                                    <p:cTn id="22" presetID="2" presetClass="entr" presetSubtype="1" fill="hold" grpId="0" nodeType="afterEffect" p14:presetBounceEnd="4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4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14:presetBounceEnd="40000">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14:bounceEnd="40000">
                                          <p:cBhvr additive="base">
                                            <p:cTn id="28"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720"/>
                                </p:stCondLst>
                                <p:childTnLst>
                                  <p:par>
                                    <p:cTn id="31" presetID="3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90"/>
                                              </p:val>
                                            </p:tav>
                                            <p:tav tm="100000">
                                              <p:val>
                                                <p:fltVal val="0"/>
                                              </p:val>
                                            </p:tav>
                                          </p:tavLst>
                                        </p:anim>
                                        <p:animEffect transition="in" filter="fade">
                                          <p:cBhvr>
                                            <p:cTn id="36" dur="500"/>
                                            <p:tgtEl>
                                              <p:spTgt spid="11"/>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90"/>
                                              </p:val>
                                            </p:tav>
                                            <p:tav tm="100000">
                                              <p:val>
                                                <p:fltVal val="0"/>
                                              </p:val>
                                            </p:tav>
                                          </p:tavLst>
                                        </p:anim>
                                        <p:animEffect transition="in" filter="fade">
                                          <p:cBhvr>
                                            <p:cTn id="42" dur="500"/>
                                            <p:tgtEl>
                                              <p:spTgt spid="1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90"/>
                                              </p:val>
                                            </p:tav>
                                            <p:tav tm="100000">
                                              <p:val>
                                                <p:fltVal val="0"/>
                                              </p:val>
                                            </p:tav>
                                          </p:tavLst>
                                        </p:anim>
                                        <p:animEffect transition="in" filter="fade">
                                          <p:cBhvr>
                                            <p:cTn id="48" dur="500"/>
                                            <p:tgtEl>
                                              <p:spTgt spid="13"/>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90"/>
                                              </p:val>
                                            </p:tav>
                                            <p:tav tm="100000">
                                              <p:val>
                                                <p:fltVal val="0"/>
                                              </p:val>
                                            </p:tav>
                                          </p:tavLst>
                                        </p:anim>
                                        <p:animEffect transition="in" filter="fade">
                                          <p:cBhvr>
                                            <p:cTn id="54" dur="500"/>
                                            <p:tgtEl>
                                              <p:spTgt spid="14"/>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style.rotation</p:attrName>
                                            </p:attrNameLst>
                                          </p:cBhvr>
                                          <p:tavLst>
                                            <p:tav tm="0">
                                              <p:val>
                                                <p:fltVal val="90"/>
                                              </p:val>
                                            </p:tav>
                                            <p:tav tm="100000">
                                              <p:val>
                                                <p:fltVal val="0"/>
                                              </p:val>
                                            </p:tav>
                                          </p:tavLst>
                                        </p:anim>
                                        <p:animEffect transition="in" filter="fade">
                                          <p:cBhvr>
                                            <p:cTn id="60" dur="500"/>
                                            <p:tgtEl>
                                              <p:spTgt spid="1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90"/>
                                              </p:val>
                                            </p:tav>
                                            <p:tav tm="100000">
                                              <p:val>
                                                <p:fltVal val="0"/>
                                              </p:val>
                                            </p:tav>
                                          </p:tavLst>
                                        </p:anim>
                                        <p:animEffect transition="in" filter="fade">
                                          <p:cBhvr>
                                            <p:cTn id="66" dur="500"/>
                                            <p:tgtEl>
                                              <p:spTgt spid="1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 calcmode="lin" valueType="num">
                                          <p:cBhvr>
                                            <p:cTn id="71" dur="500" fill="hold"/>
                                            <p:tgtEl>
                                              <p:spTgt spid="15"/>
                                            </p:tgtEl>
                                            <p:attrNameLst>
                                              <p:attrName>style.rotation</p:attrName>
                                            </p:attrNameLst>
                                          </p:cBhvr>
                                          <p:tavLst>
                                            <p:tav tm="0">
                                              <p:val>
                                                <p:fltVal val="90"/>
                                              </p:val>
                                            </p:tav>
                                            <p:tav tm="100000">
                                              <p:val>
                                                <p:fltVal val="0"/>
                                              </p:val>
                                            </p:tav>
                                          </p:tavLst>
                                        </p:anim>
                                        <p:animEffect transition="in" filter="fade">
                                          <p:cBhvr>
                                            <p:cTn id="72" dur="500"/>
                                            <p:tgtEl>
                                              <p:spTgt spid="1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 calcmode="lin" valueType="num">
                                          <p:cBhvr>
                                            <p:cTn id="77" dur="500" fill="hold"/>
                                            <p:tgtEl>
                                              <p:spTgt spid="16"/>
                                            </p:tgtEl>
                                            <p:attrNameLst>
                                              <p:attrName>style.rotation</p:attrName>
                                            </p:attrNameLst>
                                          </p:cBhvr>
                                          <p:tavLst>
                                            <p:tav tm="0">
                                              <p:val>
                                                <p:fltVal val="90"/>
                                              </p:val>
                                            </p:tav>
                                            <p:tav tm="100000">
                                              <p:val>
                                                <p:fltVal val="0"/>
                                              </p:val>
                                            </p:tav>
                                          </p:tavLst>
                                        </p:anim>
                                        <p:animEffect transition="in" filter="fade">
                                          <p:cBhvr>
                                            <p:cTn id="78" dur="500"/>
                                            <p:tgtEl>
                                              <p:spTgt spid="16"/>
                                            </p:tgtEl>
                                          </p:cBhvr>
                                        </p:animEffect>
                                      </p:childTnLst>
                                    </p:cTn>
                                  </p:par>
                                </p:childTnLst>
                              </p:cTn>
                            </p:par>
                            <p:par>
                              <p:cTn id="79" fill="hold">
                                <p:stCondLst>
                                  <p:cond delay="2220"/>
                                </p:stCondLst>
                                <p:childTnLst>
                                  <p:par>
                                    <p:cTn id="80" presetID="22" presetClass="entr" presetSubtype="8"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par>
                                    <p:cTn id="83" presetID="2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par>
                                    <p:cTn id="86" presetID="22" presetClass="entr" presetSubtype="8"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wipe(left)">
                                          <p:cBhvr>
                                            <p:cTn id="88" dur="500"/>
                                            <p:tgtEl>
                                              <p:spTgt spid="10"/>
                                            </p:tgtEl>
                                          </p:cBhvr>
                                        </p:animEffect>
                                      </p:childTnLst>
                                    </p:cTn>
                                  </p:par>
                                </p:childTnLst>
                              </p:cTn>
                            </p:par>
                            <p:par>
                              <p:cTn id="89" fill="hold">
                                <p:stCondLst>
                                  <p:cond delay="2720"/>
                                </p:stCondLst>
                                <p:childTnLst>
                                  <p:par>
                                    <p:cTn id="90" presetID="22" presetClass="entr" presetSubtype="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right)">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11" grpId="0"/>
          <p:bldP spid="12" grpId="0"/>
          <p:bldP spid="13" grpId="0"/>
          <p:bldP spid="14" grpId="0"/>
          <p:bldP spid="15" grpId="0"/>
          <p:bldP spid="16" grpId="0"/>
          <p:bldP spid="17" grpId="0"/>
          <p:bldP spid="18" grpId="0"/>
          <p:bldP spid="19" grpId="0"/>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22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720"/>
                                </p:stCondLst>
                                <p:childTnLst>
                                  <p:par>
                                    <p:cTn id="31" presetID="3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90"/>
                                              </p:val>
                                            </p:tav>
                                            <p:tav tm="100000">
                                              <p:val>
                                                <p:fltVal val="0"/>
                                              </p:val>
                                            </p:tav>
                                          </p:tavLst>
                                        </p:anim>
                                        <p:animEffect transition="in" filter="fade">
                                          <p:cBhvr>
                                            <p:cTn id="36" dur="500"/>
                                            <p:tgtEl>
                                              <p:spTgt spid="11"/>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90"/>
                                              </p:val>
                                            </p:tav>
                                            <p:tav tm="100000">
                                              <p:val>
                                                <p:fltVal val="0"/>
                                              </p:val>
                                            </p:tav>
                                          </p:tavLst>
                                        </p:anim>
                                        <p:animEffect transition="in" filter="fade">
                                          <p:cBhvr>
                                            <p:cTn id="42" dur="500"/>
                                            <p:tgtEl>
                                              <p:spTgt spid="1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90"/>
                                              </p:val>
                                            </p:tav>
                                            <p:tav tm="100000">
                                              <p:val>
                                                <p:fltVal val="0"/>
                                              </p:val>
                                            </p:tav>
                                          </p:tavLst>
                                        </p:anim>
                                        <p:animEffect transition="in" filter="fade">
                                          <p:cBhvr>
                                            <p:cTn id="48" dur="500"/>
                                            <p:tgtEl>
                                              <p:spTgt spid="13"/>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90"/>
                                              </p:val>
                                            </p:tav>
                                            <p:tav tm="100000">
                                              <p:val>
                                                <p:fltVal val="0"/>
                                              </p:val>
                                            </p:tav>
                                          </p:tavLst>
                                        </p:anim>
                                        <p:animEffect transition="in" filter="fade">
                                          <p:cBhvr>
                                            <p:cTn id="54" dur="500"/>
                                            <p:tgtEl>
                                              <p:spTgt spid="14"/>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style.rotation</p:attrName>
                                            </p:attrNameLst>
                                          </p:cBhvr>
                                          <p:tavLst>
                                            <p:tav tm="0">
                                              <p:val>
                                                <p:fltVal val="90"/>
                                              </p:val>
                                            </p:tav>
                                            <p:tav tm="100000">
                                              <p:val>
                                                <p:fltVal val="0"/>
                                              </p:val>
                                            </p:tav>
                                          </p:tavLst>
                                        </p:anim>
                                        <p:animEffect transition="in" filter="fade">
                                          <p:cBhvr>
                                            <p:cTn id="60" dur="500"/>
                                            <p:tgtEl>
                                              <p:spTgt spid="1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90"/>
                                              </p:val>
                                            </p:tav>
                                            <p:tav tm="100000">
                                              <p:val>
                                                <p:fltVal val="0"/>
                                              </p:val>
                                            </p:tav>
                                          </p:tavLst>
                                        </p:anim>
                                        <p:animEffect transition="in" filter="fade">
                                          <p:cBhvr>
                                            <p:cTn id="66" dur="500"/>
                                            <p:tgtEl>
                                              <p:spTgt spid="1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 calcmode="lin" valueType="num">
                                          <p:cBhvr>
                                            <p:cTn id="71" dur="500" fill="hold"/>
                                            <p:tgtEl>
                                              <p:spTgt spid="15"/>
                                            </p:tgtEl>
                                            <p:attrNameLst>
                                              <p:attrName>style.rotation</p:attrName>
                                            </p:attrNameLst>
                                          </p:cBhvr>
                                          <p:tavLst>
                                            <p:tav tm="0">
                                              <p:val>
                                                <p:fltVal val="90"/>
                                              </p:val>
                                            </p:tav>
                                            <p:tav tm="100000">
                                              <p:val>
                                                <p:fltVal val="0"/>
                                              </p:val>
                                            </p:tav>
                                          </p:tavLst>
                                        </p:anim>
                                        <p:animEffect transition="in" filter="fade">
                                          <p:cBhvr>
                                            <p:cTn id="72" dur="500"/>
                                            <p:tgtEl>
                                              <p:spTgt spid="1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 calcmode="lin" valueType="num">
                                          <p:cBhvr>
                                            <p:cTn id="77" dur="500" fill="hold"/>
                                            <p:tgtEl>
                                              <p:spTgt spid="16"/>
                                            </p:tgtEl>
                                            <p:attrNameLst>
                                              <p:attrName>style.rotation</p:attrName>
                                            </p:attrNameLst>
                                          </p:cBhvr>
                                          <p:tavLst>
                                            <p:tav tm="0">
                                              <p:val>
                                                <p:fltVal val="90"/>
                                              </p:val>
                                            </p:tav>
                                            <p:tav tm="100000">
                                              <p:val>
                                                <p:fltVal val="0"/>
                                              </p:val>
                                            </p:tav>
                                          </p:tavLst>
                                        </p:anim>
                                        <p:animEffect transition="in" filter="fade">
                                          <p:cBhvr>
                                            <p:cTn id="78" dur="500"/>
                                            <p:tgtEl>
                                              <p:spTgt spid="16"/>
                                            </p:tgtEl>
                                          </p:cBhvr>
                                        </p:animEffect>
                                      </p:childTnLst>
                                    </p:cTn>
                                  </p:par>
                                </p:childTnLst>
                              </p:cTn>
                            </p:par>
                            <p:par>
                              <p:cTn id="79" fill="hold">
                                <p:stCondLst>
                                  <p:cond delay="2220"/>
                                </p:stCondLst>
                                <p:childTnLst>
                                  <p:par>
                                    <p:cTn id="80" presetID="22" presetClass="entr" presetSubtype="8"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par>
                                    <p:cTn id="83" presetID="2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par>
                                    <p:cTn id="86" presetID="22" presetClass="entr" presetSubtype="8"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wipe(left)">
                                          <p:cBhvr>
                                            <p:cTn id="88" dur="500"/>
                                            <p:tgtEl>
                                              <p:spTgt spid="10"/>
                                            </p:tgtEl>
                                          </p:cBhvr>
                                        </p:animEffect>
                                      </p:childTnLst>
                                    </p:cTn>
                                  </p:par>
                                </p:childTnLst>
                              </p:cTn>
                            </p:par>
                            <p:par>
                              <p:cTn id="89" fill="hold">
                                <p:stCondLst>
                                  <p:cond delay="2720"/>
                                </p:stCondLst>
                                <p:childTnLst>
                                  <p:par>
                                    <p:cTn id="90" presetID="22" presetClass="entr" presetSubtype="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right)">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11" grpId="0"/>
          <p:bldP spid="12" grpId="0"/>
          <p:bldP spid="13" grpId="0"/>
          <p:bldP spid="14" grpId="0"/>
          <p:bldP spid="15" grpId="0"/>
          <p:bldP spid="16" grpId="0"/>
          <p:bldP spid="17" grpId="0"/>
          <p:bldP spid="18" grpId="0"/>
          <p:bldP spid="19" grpId="0"/>
          <p:bldP spid="20" grpId="0"/>
          <p:bldP spid="21" grpId="0"/>
          <p:bldP spid="2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愿景</a:t>
            </a:r>
            <a:r>
              <a:rPr lang="en-US" altLang="zh-CN" sz="4800" b="1" dirty="0">
                <a:solidFill>
                  <a:schemeClr val="accent2"/>
                </a:solidFill>
                <a:latin typeface="微软雅黑"/>
                <a:ea typeface="微软雅黑"/>
              </a:rPr>
              <a:t>/</a:t>
            </a:r>
            <a:r>
              <a:rPr lang="zh-CN" altLang="en-US" sz="4800" b="1" dirty="0">
                <a:solidFill>
                  <a:schemeClr val="accent2"/>
                </a:solidFill>
                <a:latin typeface="微软雅黑"/>
                <a:ea typeface="微软雅黑"/>
              </a:rPr>
              <a:t>团队介绍</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10"/>
          <p:cNvSpPr>
            <a:spLocks noEditPoints="1"/>
          </p:cNvSpPr>
          <p:nvPr/>
        </p:nvSpPr>
        <p:spPr bwMode="auto">
          <a:xfrm>
            <a:off x="5413863" y="1700808"/>
            <a:ext cx="1369074" cy="1320696"/>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Oval 39"/>
          <p:cNvSpPr>
            <a:spLocks noChangeAspect="1" noChangeArrowheads="1"/>
          </p:cNvSpPr>
          <p:nvPr/>
        </p:nvSpPr>
        <p:spPr bwMode="auto">
          <a:xfrm>
            <a:off x="3841073"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39" name="Oval 42"/>
          <p:cNvSpPr>
            <a:spLocks noChangeAspect="1" noChangeArrowheads="1"/>
          </p:cNvSpPr>
          <p:nvPr/>
        </p:nvSpPr>
        <p:spPr bwMode="auto">
          <a:xfrm>
            <a:off x="6494611"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40" name="TextBox 39"/>
          <p:cNvSpPr txBox="1"/>
          <p:nvPr/>
        </p:nvSpPr>
        <p:spPr>
          <a:xfrm>
            <a:off x="4204290" y="4797152"/>
            <a:ext cx="2264889" cy="400110"/>
          </a:xfrm>
          <a:prstGeom prst="rect">
            <a:avLst/>
          </a:prstGeom>
          <a:noFill/>
        </p:spPr>
        <p:txBody>
          <a:bodyPr wrap="square" rtlCol="0">
            <a:spAutoFit/>
          </a:bodyPr>
          <a:lstStyle/>
          <a:p>
            <a:r>
              <a:rPr lang="zh-CN" altLang="en-US" sz="2000" dirty="0">
                <a:solidFill>
                  <a:schemeClr val="accent2"/>
                </a:solidFill>
                <a:latin typeface="+mn-ea"/>
                <a:ea typeface="+mn-ea"/>
              </a:rPr>
              <a:t>我们的愿景</a:t>
            </a:r>
          </a:p>
        </p:txBody>
      </p:sp>
      <p:sp>
        <p:nvSpPr>
          <p:cNvPr id="45" name="TextBox 44"/>
          <p:cNvSpPr txBox="1"/>
          <p:nvPr/>
        </p:nvSpPr>
        <p:spPr>
          <a:xfrm>
            <a:off x="6857828" y="4797152"/>
            <a:ext cx="2264889" cy="400110"/>
          </a:xfrm>
          <a:prstGeom prst="rect">
            <a:avLst/>
          </a:prstGeom>
          <a:noFill/>
        </p:spPr>
        <p:txBody>
          <a:bodyPr wrap="square" rtlCol="0">
            <a:spAutoFit/>
          </a:bodyPr>
          <a:lstStyle/>
          <a:p>
            <a:r>
              <a:rPr lang="zh-CN" altLang="en-US" sz="2000" dirty="0">
                <a:solidFill>
                  <a:schemeClr val="accent2"/>
                </a:solidFill>
                <a:latin typeface="+mn-ea"/>
                <a:ea typeface="+mn-ea"/>
              </a:rPr>
              <a:t>核心成员介绍</a:t>
            </a:r>
          </a:p>
        </p:txBody>
      </p:sp>
      <p:sp>
        <p:nvSpPr>
          <p:cNvPr id="48" name="Oval 39"/>
          <p:cNvSpPr>
            <a:spLocks noChangeAspect="1" noChangeArrowheads="1"/>
          </p:cNvSpPr>
          <p:nvPr/>
        </p:nvSpPr>
        <p:spPr bwMode="auto">
          <a:xfrm>
            <a:off x="3841073" y="529802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50" name="TextBox 49"/>
          <p:cNvSpPr txBox="1"/>
          <p:nvPr/>
        </p:nvSpPr>
        <p:spPr>
          <a:xfrm>
            <a:off x="4204290" y="520658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组织结构</a:t>
            </a:r>
          </a:p>
        </p:txBody>
      </p:sp>
    </p:spTree>
    <p:extLst>
      <p:ext uri="{BB962C8B-B14F-4D97-AF65-F5344CB8AC3E}">
        <p14:creationId xmlns:p14="http://schemas.microsoft.com/office/powerpoint/2010/main" val="3291708184"/>
      </p:ext>
    </p:extLst>
  </p:cSld>
  <p:clrMapOvr>
    <a:masterClrMapping/>
  </p:clrMapOvr>
  <p:transition spd="slow" advTm="522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 calcmode="lin" valueType="num">
                                      <p:cBhvr>
                                        <p:cTn id="17" dur="500" fill="hold"/>
                                        <p:tgtEl>
                                          <p:spTgt spid="19"/>
                                        </p:tgtEl>
                                        <p:attrNameLst>
                                          <p:attrName>style.rotation</p:attrName>
                                        </p:attrNameLst>
                                      </p:cBhvr>
                                      <p:tavLst>
                                        <p:tav tm="0">
                                          <p:val>
                                            <p:fltVal val="90"/>
                                          </p:val>
                                        </p:tav>
                                        <p:tav tm="100000">
                                          <p:val>
                                            <p:fltVal val="0"/>
                                          </p:val>
                                        </p:tav>
                                      </p:tavLst>
                                    </p:anim>
                                    <p:animEffect transition="in" filter="fade">
                                      <p:cBhvr>
                                        <p:cTn id="18" dur="500"/>
                                        <p:tgtEl>
                                          <p:spTgt spid="19"/>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8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300"/>
                            </p:stCondLst>
                            <p:childTnLst>
                              <p:par>
                                <p:cTn id="32" presetID="2" presetClass="entr" presetSubtype="12"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0-#ppt_w/2"/>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2" presetClass="entr" presetSubtype="8" fill="hold" grpId="0" nodeType="withEffect">
                                  <p:stCondLst>
                                    <p:cond delay="20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36" grpId="0" animBg="1"/>
      <p:bldP spid="39" grpId="0" animBg="1"/>
      <p:bldP spid="40" grpId="0"/>
      <p:bldP spid="45" grpId="0"/>
      <p:bldP spid="48"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5.2 </a:t>
            </a:r>
            <a:r>
              <a:rPr lang="zh-CN" altLang="en-US" sz="2800" dirty="0">
                <a:solidFill>
                  <a:schemeClr val="accent2"/>
                </a:solidFill>
                <a:latin typeface="微软雅黑"/>
                <a:ea typeface="微软雅黑"/>
              </a:rPr>
              <a:t>资金缺口</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Freeform 6"/>
          <p:cNvSpPr>
            <a:spLocks/>
          </p:cNvSpPr>
          <p:nvPr/>
        </p:nvSpPr>
        <p:spPr bwMode="auto">
          <a:xfrm>
            <a:off x="2028791" y="1626733"/>
            <a:ext cx="3529011" cy="4210409"/>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6"/>
          <p:cNvSpPr>
            <a:spLocks/>
          </p:cNvSpPr>
          <p:nvPr/>
        </p:nvSpPr>
        <p:spPr bwMode="auto">
          <a:xfrm>
            <a:off x="4850622" y="3112352"/>
            <a:ext cx="2336248" cy="278734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椭圆 5"/>
          <p:cNvSpPr/>
          <p:nvPr/>
        </p:nvSpPr>
        <p:spPr bwMode="auto">
          <a:xfrm>
            <a:off x="4604478" y="1639770"/>
            <a:ext cx="936104" cy="936104"/>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椭圆 6"/>
          <p:cNvSpPr/>
          <p:nvPr/>
        </p:nvSpPr>
        <p:spPr bwMode="auto">
          <a:xfrm>
            <a:off x="6543304" y="3179641"/>
            <a:ext cx="911864" cy="911864"/>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TextBox 7"/>
          <p:cNvSpPr txBox="1"/>
          <p:nvPr/>
        </p:nvSpPr>
        <p:spPr>
          <a:xfrm>
            <a:off x="4583031" y="1767078"/>
            <a:ext cx="935285" cy="769441"/>
          </a:xfrm>
          <a:prstGeom prst="rect">
            <a:avLst/>
          </a:prstGeom>
          <a:noFill/>
        </p:spPr>
        <p:txBody>
          <a:bodyPr wrap="square" rtlCol="0">
            <a:spAutoFit/>
          </a:bodyPr>
          <a:lstStyle/>
          <a:p>
            <a:pPr algn="ctr"/>
            <a:r>
              <a:rPr lang="zh-CN" altLang="en-US" sz="2200" dirty="0">
                <a:solidFill>
                  <a:srgbClr val="F8F8F8"/>
                </a:solidFill>
                <a:latin typeface="+mn-ea"/>
                <a:ea typeface="+mn-ea"/>
              </a:rPr>
              <a:t>所需资金</a:t>
            </a:r>
          </a:p>
        </p:txBody>
      </p:sp>
      <p:sp>
        <p:nvSpPr>
          <p:cNvPr id="9" name="TextBox 8"/>
          <p:cNvSpPr txBox="1"/>
          <p:nvPr/>
        </p:nvSpPr>
        <p:spPr>
          <a:xfrm>
            <a:off x="6538705" y="3282053"/>
            <a:ext cx="921062" cy="707886"/>
          </a:xfrm>
          <a:prstGeom prst="rect">
            <a:avLst/>
          </a:prstGeom>
          <a:noFill/>
        </p:spPr>
        <p:txBody>
          <a:bodyPr wrap="square" rtlCol="0">
            <a:spAutoFit/>
          </a:bodyPr>
          <a:lstStyle/>
          <a:p>
            <a:pPr algn="ctr"/>
            <a:r>
              <a:rPr lang="zh-CN" altLang="en-US" sz="2000" dirty="0">
                <a:solidFill>
                  <a:srgbClr val="F8F8F8"/>
                </a:solidFill>
                <a:latin typeface="+mn-ea"/>
                <a:ea typeface="+mn-ea"/>
              </a:rPr>
              <a:t>已有资金</a:t>
            </a:r>
          </a:p>
        </p:txBody>
      </p:sp>
      <p:sp>
        <p:nvSpPr>
          <p:cNvPr id="10" name="TextBox 9"/>
          <p:cNvSpPr txBox="1"/>
          <p:nvPr/>
        </p:nvSpPr>
        <p:spPr>
          <a:xfrm>
            <a:off x="3086675" y="2151799"/>
            <a:ext cx="1502334" cy="646331"/>
          </a:xfrm>
          <a:prstGeom prst="rect">
            <a:avLst/>
          </a:prstGeom>
          <a:noFill/>
        </p:spPr>
        <p:txBody>
          <a:bodyPr wrap="none" rtlCol="0">
            <a:spAutoFit/>
          </a:bodyPr>
          <a:lstStyle/>
          <a:p>
            <a:r>
              <a:rPr lang="en-US" altLang="zh-CN" sz="3600" b="1" dirty="0">
                <a:solidFill>
                  <a:srgbClr val="F8F8F8"/>
                </a:solidFill>
                <a:latin typeface="+mj-ea"/>
                <a:ea typeface="+mj-ea"/>
              </a:rPr>
              <a:t>300</a:t>
            </a:r>
            <a:r>
              <a:rPr lang="zh-CN" altLang="en-US" sz="3600" b="1" dirty="0">
                <a:solidFill>
                  <a:srgbClr val="F8F8F8"/>
                </a:solidFill>
                <a:latin typeface="+mj-ea"/>
                <a:ea typeface="+mj-ea"/>
              </a:rPr>
              <a:t>万</a:t>
            </a:r>
          </a:p>
        </p:txBody>
      </p:sp>
      <p:sp>
        <p:nvSpPr>
          <p:cNvPr id="11" name="TextBox 10"/>
          <p:cNvSpPr txBox="1"/>
          <p:nvPr/>
        </p:nvSpPr>
        <p:spPr>
          <a:xfrm>
            <a:off x="2439063" y="2751696"/>
            <a:ext cx="2611611" cy="1754326"/>
          </a:xfrm>
          <a:prstGeom prst="rect">
            <a:avLst/>
          </a:prstGeom>
          <a:noFill/>
        </p:spPr>
        <p:txBody>
          <a:bodyPr wrap="square" rtlCol="0">
            <a:spAutoFit/>
          </a:bodyPr>
          <a:lstStyle/>
          <a:p>
            <a:pPr algn="ctr"/>
            <a:r>
              <a:rPr lang="zh-CN" altLang="en-US" dirty="0">
                <a:solidFill>
                  <a:srgbClr val="F8F8F8"/>
                </a:solidFill>
                <a:latin typeface="+mn-ea"/>
                <a:ea typeface="+mn-ea"/>
              </a:rPr>
              <a:t>请输入您的文字对目标进行说明请输入您的文字对目标进行说明请输入您的文字对目标进行说明</a:t>
            </a:r>
          </a:p>
          <a:p>
            <a:pPr algn="ctr"/>
            <a:endParaRPr lang="zh-CN" altLang="en-US" dirty="0">
              <a:solidFill>
                <a:srgbClr val="F8F8F8"/>
              </a:solidFill>
              <a:latin typeface="+mn-ea"/>
              <a:ea typeface="+mn-ea"/>
            </a:endParaRPr>
          </a:p>
        </p:txBody>
      </p:sp>
      <p:sp>
        <p:nvSpPr>
          <p:cNvPr id="12" name="TextBox 11"/>
          <p:cNvSpPr txBox="1"/>
          <p:nvPr/>
        </p:nvSpPr>
        <p:spPr>
          <a:xfrm>
            <a:off x="5422686" y="3731937"/>
            <a:ext cx="1207382" cy="523220"/>
          </a:xfrm>
          <a:prstGeom prst="rect">
            <a:avLst/>
          </a:prstGeom>
          <a:noFill/>
        </p:spPr>
        <p:txBody>
          <a:bodyPr wrap="none" rtlCol="0">
            <a:spAutoFit/>
          </a:bodyPr>
          <a:lstStyle/>
          <a:p>
            <a:r>
              <a:rPr lang="en-US" altLang="zh-CN" sz="2800" b="1" dirty="0">
                <a:solidFill>
                  <a:srgbClr val="F8F8F8"/>
                </a:solidFill>
                <a:latin typeface="+mj-ea"/>
                <a:ea typeface="+mj-ea"/>
              </a:rPr>
              <a:t>100</a:t>
            </a:r>
            <a:r>
              <a:rPr lang="zh-CN" altLang="en-US" sz="2800" b="1" dirty="0">
                <a:solidFill>
                  <a:srgbClr val="F8F8F8"/>
                </a:solidFill>
                <a:latin typeface="+mj-ea"/>
                <a:ea typeface="+mj-ea"/>
              </a:rPr>
              <a:t>万</a:t>
            </a:r>
          </a:p>
        </p:txBody>
      </p:sp>
      <p:sp>
        <p:nvSpPr>
          <p:cNvPr id="13" name="TextBox 12"/>
          <p:cNvSpPr txBox="1"/>
          <p:nvPr/>
        </p:nvSpPr>
        <p:spPr>
          <a:xfrm>
            <a:off x="5018255" y="4197366"/>
            <a:ext cx="1982582" cy="923330"/>
          </a:xfrm>
          <a:prstGeom prst="rect">
            <a:avLst/>
          </a:prstGeom>
          <a:noFill/>
        </p:spPr>
        <p:txBody>
          <a:bodyPr wrap="square" rtlCol="0">
            <a:spAutoFit/>
          </a:bodyPr>
          <a:lstStyle/>
          <a:p>
            <a:pPr algn="ctr"/>
            <a:r>
              <a:rPr lang="zh-CN" altLang="en-US" dirty="0">
                <a:solidFill>
                  <a:srgbClr val="F8F8F8"/>
                </a:solidFill>
                <a:latin typeface="+mn-ea"/>
                <a:ea typeface="+mn-ea"/>
              </a:rPr>
              <a:t>请输入您的文字对实际情况进行说明</a:t>
            </a:r>
          </a:p>
        </p:txBody>
      </p:sp>
      <p:sp>
        <p:nvSpPr>
          <p:cNvPr id="14" name="TextBox 13"/>
          <p:cNvSpPr txBox="1"/>
          <p:nvPr/>
        </p:nvSpPr>
        <p:spPr>
          <a:xfrm>
            <a:off x="5808172" y="1461491"/>
            <a:ext cx="4104456" cy="923330"/>
          </a:xfrm>
          <a:prstGeom prst="rect">
            <a:avLst/>
          </a:prstGeom>
          <a:noFill/>
        </p:spPr>
        <p:txBody>
          <a:bodyPr wrap="square" rtlCol="0">
            <a:spAutoFit/>
          </a:bodyPr>
          <a:lstStyle/>
          <a:p>
            <a:r>
              <a:rPr lang="zh-CN" altLang="en-US" dirty="0">
                <a:solidFill>
                  <a:schemeClr val="accent1"/>
                </a:solidFill>
                <a:latin typeface="+mn-ea"/>
                <a:ea typeface="+mn-ea"/>
              </a:rPr>
              <a:t>请输入您的文字请输入您的文字请输入您的文字请输入您的文字请输入您的文字</a:t>
            </a:r>
          </a:p>
        </p:txBody>
      </p:sp>
      <p:sp>
        <p:nvSpPr>
          <p:cNvPr id="15" name="TextBox 14"/>
          <p:cNvSpPr txBox="1"/>
          <p:nvPr/>
        </p:nvSpPr>
        <p:spPr>
          <a:xfrm>
            <a:off x="7525670" y="3160136"/>
            <a:ext cx="2232248" cy="1477328"/>
          </a:xfrm>
          <a:prstGeom prst="rect">
            <a:avLst/>
          </a:prstGeom>
          <a:noFill/>
        </p:spPr>
        <p:txBody>
          <a:bodyPr wrap="square" rtlCol="0">
            <a:spAutoFit/>
          </a:bodyPr>
          <a:lstStyle/>
          <a:p>
            <a:r>
              <a:rPr lang="zh-CN" altLang="en-US" dirty="0">
                <a:solidFill>
                  <a:schemeClr val="accent1"/>
                </a:solidFill>
                <a:latin typeface="+mn-ea"/>
                <a:ea typeface="+mn-ea"/>
              </a:rPr>
              <a:t>请输入您的文字请输入您的文字请输入您的文字请输入您的文字请输入您的文字</a:t>
            </a:r>
          </a:p>
        </p:txBody>
      </p:sp>
    </p:spTree>
    <p:extLst>
      <p:ext uri="{BB962C8B-B14F-4D97-AF65-F5344CB8AC3E}">
        <p14:creationId xmlns:p14="http://schemas.microsoft.com/office/powerpoint/2010/main" val="1838019649"/>
      </p:ext>
    </p:extLst>
  </p:cSld>
  <p:clrMapOvr>
    <a:masterClrMapping/>
  </p:clrMapOvr>
  <mc:AlternateContent xmlns:mc="http://schemas.openxmlformats.org/markup-compatibility/2006" xmlns:p14="http://schemas.microsoft.com/office/powerpoint/2010/main">
    <mc:Choice Requires="p14">
      <p:transition spd="slow" p14:dur="800" advTm="8334">
        <p:blinds dir="vert"/>
      </p:transition>
    </mc:Choice>
    <mc:Fallback xmlns="">
      <p:transition spd="slow" advTm="833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6"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435">
                                          <p:stCondLst>
                                            <p:cond delay="0"/>
                                          </p:stCondLst>
                                        </p:cTn>
                                        <p:tgtEl>
                                          <p:spTgt spid="4"/>
                                        </p:tgtEl>
                                      </p:cBhvr>
                                    </p:animEffect>
                                    <p:anim calcmode="lin" valueType="num">
                                      <p:cBhvr>
                                        <p:cTn id="16"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21" dur="20">
                                          <p:stCondLst>
                                            <p:cond delay="487"/>
                                          </p:stCondLst>
                                        </p:cTn>
                                        <p:tgtEl>
                                          <p:spTgt spid="4"/>
                                        </p:tgtEl>
                                      </p:cBhvr>
                                      <p:to x="100000" y="60000"/>
                                    </p:animScale>
                                    <p:animScale>
                                      <p:cBhvr>
                                        <p:cTn id="22" dur="124" decel="50000">
                                          <p:stCondLst>
                                            <p:cond delay="507"/>
                                          </p:stCondLst>
                                        </p:cTn>
                                        <p:tgtEl>
                                          <p:spTgt spid="4"/>
                                        </p:tgtEl>
                                      </p:cBhvr>
                                      <p:to x="100000" y="100000"/>
                                    </p:animScale>
                                    <p:animScale>
                                      <p:cBhvr>
                                        <p:cTn id="23" dur="20">
                                          <p:stCondLst>
                                            <p:cond delay="984"/>
                                          </p:stCondLst>
                                        </p:cTn>
                                        <p:tgtEl>
                                          <p:spTgt spid="4"/>
                                        </p:tgtEl>
                                      </p:cBhvr>
                                      <p:to x="100000" y="80000"/>
                                    </p:animScale>
                                    <p:animScale>
                                      <p:cBhvr>
                                        <p:cTn id="24" dur="124" decel="50000">
                                          <p:stCondLst>
                                            <p:cond delay="1004"/>
                                          </p:stCondLst>
                                        </p:cTn>
                                        <p:tgtEl>
                                          <p:spTgt spid="4"/>
                                        </p:tgtEl>
                                      </p:cBhvr>
                                      <p:to x="100000" y="100000"/>
                                    </p:animScale>
                                    <p:animScale>
                                      <p:cBhvr>
                                        <p:cTn id="25" dur="20">
                                          <p:stCondLst>
                                            <p:cond delay="1231"/>
                                          </p:stCondLst>
                                        </p:cTn>
                                        <p:tgtEl>
                                          <p:spTgt spid="4"/>
                                        </p:tgtEl>
                                      </p:cBhvr>
                                      <p:to x="100000" y="90000"/>
                                    </p:animScale>
                                    <p:animScale>
                                      <p:cBhvr>
                                        <p:cTn id="26" dur="124" decel="50000">
                                          <p:stCondLst>
                                            <p:cond delay="1251"/>
                                          </p:stCondLst>
                                        </p:cTn>
                                        <p:tgtEl>
                                          <p:spTgt spid="4"/>
                                        </p:tgtEl>
                                      </p:cBhvr>
                                      <p:to x="100000" y="100000"/>
                                    </p:animScale>
                                    <p:animScale>
                                      <p:cBhvr>
                                        <p:cTn id="27" dur="20">
                                          <p:stCondLst>
                                            <p:cond delay="1356"/>
                                          </p:stCondLst>
                                        </p:cTn>
                                        <p:tgtEl>
                                          <p:spTgt spid="4"/>
                                        </p:tgtEl>
                                      </p:cBhvr>
                                      <p:to x="100000" y="95000"/>
                                    </p:animScale>
                                    <p:animScale>
                                      <p:cBhvr>
                                        <p:cTn id="28" dur="124" decel="50000">
                                          <p:stCondLst>
                                            <p:cond delay="1376"/>
                                          </p:stCondLst>
                                        </p:cTn>
                                        <p:tgtEl>
                                          <p:spTgt spid="4"/>
                                        </p:tgtEl>
                                      </p:cBhvr>
                                      <p:to x="100000" y="100000"/>
                                    </p:animScale>
                                  </p:childTnLst>
                                </p:cTn>
                              </p:par>
                              <p:par>
                                <p:cTn id="29" presetID="26" presetClass="entr" presetSubtype="0" fill="hold" grpId="0" nodeType="withEffect">
                                  <p:stCondLst>
                                    <p:cond delay="50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435">
                                          <p:stCondLst>
                                            <p:cond delay="0"/>
                                          </p:stCondLst>
                                        </p:cTn>
                                        <p:tgtEl>
                                          <p:spTgt spid="5"/>
                                        </p:tgtEl>
                                      </p:cBhvr>
                                    </p:animEffect>
                                    <p:anim calcmode="lin" valueType="num">
                                      <p:cBhvr>
                                        <p:cTn id="32"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37" dur="20">
                                          <p:stCondLst>
                                            <p:cond delay="487"/>
                                          </p:stCondLst>
                                        </p:cTn>
                                        <p:tgtEl>
                                          <p:spTgt spid="5"/>
                                        </p:tgtEl>
                                      </p:cBhvr>
                                      <p:to x="100000" y="60000"/>
                                    </p:animScale>
                                    <p:animScale>
                                      <p:cBhvr>
                                        <p:cTn id="38" dur="124" decel="50000">
                                          <p:stCondLst>
                                            <p:cond delay="507"/>
                                          </p:stCondLst>
                                        </p:cTn>
                                        <p:tgtEl>
                                          <p:spTgt spid="5"/>
                                        </p:tgtEl>
                                      </p:cBhvr>
                                      <p:to x="100000" y="100000"/>
                                    </p:animScale>
                                    <p:animScale>
                                      <p:cBhvr>
                                        <p:cTn id="39" dur="20">
                                          <p:stCondLst>
                                            <p:cond delay="984"/>
                                          </p:stCondLst>
                                        </p:cTn>
                                        <p:tgtEl>
                                          <p:spTgt spid="5"/>
                                        </p:tgtEl>
                                      </p:cBhvr>
                                      <p:to x="100000" y="80000"/>
                                    </p:animScale>
                                    <p:animScale>
                                      <p:cBhvr>
                                        <p:cTn id="40" dur="124" decel="50000">
                                          <p:stCondLst>
                                            <p:cond delay="1004"/>
                                          </p:stCondLst>
                                        </p:cTn>
                                        <p:tgtEl>
                                          <p:spTgt spid="5"/>
                                        </p:tgtEl>
                                      </p:cBhvr>
                                      <p:to x="100000" y="100000"/>
                                    </p:animScale>
                                    <p:animScale>
                                      <p:cBhvr>
                                        <p:cTn id="41" dur="20">
                                          <p:stCondLst>
                                            <p:cond delay="1231"/>
                                          </p:stCondLst>
                                        </p:cTn>
                                        <p:tgtEl>
                                          <p:spTgt spid="5"/>
                                        </p:tgtEl>
                                      </p:cBhvr>
                                      <p:to x="100000" y="90000"/>
                                    </p:animScale>
                                    <p:animScale>
                                      <p:cBhvr>
                                        <p:cTn id="42" dur="124" decel="50000">
                                          <p:stCondLst>
                                            <p:cond delay="1251"/>
                                          </p:stCondLst>
                                        </p:cTn>
                                        <p:tgtEl>
                                          <p:spTgt spid="5"/>
                                        </p:tgtEl>
                                      </p:cBhvr>
                                      <p:to x="100000" y="100000"/>
                                    </p:animScale>
                                    <p:animScale>
                                      <p:cBhvr>
                                        <p:cTn id="43" dur="20">
                                          <p:stCondLst>
                                            <p:cond delay="1356"/>
                                          </p:stCondLst>
                                        </p:cTn>
                                        <p:tgtEl>
                                          <p:spTgt spid="5"/>
                                        </p:tgtEl>
                                      </p:cBhvr>
                                      <p:to x="100000" y="95000"/>
                                    </p:animScale>
                                    <p:animScale>
                                      <p:cBhvr>
                                        <p:cTn id="44" dur="124" decel="50000">
                                          <p:stCondLst>
                                            <p:cond delay="1376"/>
                                          </p:stCondLst>
                                        </p:cTn>
                                        <p:tgtEl>
                                          <p:spTgt spid="5"/>
                                        </p:tgtEl>
                                      </p:cBhvr>
                                      <p:to x="100000" y="100000"/>
                                    </p:animScale>
                                  </p:childTnLst>
                                </p:cTn>
                              </p:par>
                            </p:childTnLst>
                          </p:cTn>
                        </p:par>
                        <p:par>
                          <p:cTn id="45" fill="hold">
                            <p:stCondLst>
                              <p:cond delay="2640"/>
                            </p:stCondLst>
                            <p:childTnLst>
                              <p:par>
                                <p:cTn id="46" presetID="31"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 calcmode="lin" valueType="num">
                                      <p:cBhvr>
                                        <p:cTn id="50" dur="500" fill="hold"/>
                                        <p:tgtEl>
                                          <p:spTgt spid="10"/>
                                        </p:tgtEl>
                                        <p:attrNameLst>
                                          <p:attrName>style.rotation</p:attrName>
                                        </p:attrNameLst>
                                      </p:cBhvr>
                                      <p:tavLst>
                                        <p:tav tm="0">
                                          <p:val>
                                            <p:fltVal val="90"/>
                                          </p:val>
                                        </p:tav>
                                        <p:tav tm="100000">
                                          <p:val>
                                            <p:fltVal val="0"/>
                                          </p:val>
                                        </p:tav>
                                      </p:tavLst>
                                    </p:anim>
                                    <p:animEffect transition="in" filter="fade">
                                      <p:cBhvr>
                                        <p:cTn id="51" dur="500"/>
                                        <p:tgtEl>
                                          <p:spTgt spid="1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 calcmode="lin" valueType="num">
                                      <p:cBhvr>
                                        <p:cTn id="56" dur="500" fill="hold"/>
                                        <p:tgtEl>
                                          <p:spTgt spid="11"/>
                                        </p:tgtEl>
                                        <p:attrNameLst>
                                          <p:attrName>style.rotation</p:attrName>
                                        </p:attrNameLst>
                                      </p:cBhvr>
                                      <p:tavLst>
                                        <p:tav tm="0">
                                          <p:val>
                                            <p:fltVal val="90"/>
                                          </p:val>
                                        </p:tav>
                                        <p:tav tm="100000">
                                          <p:val>
                                            <p:fltVal val="0"/>
                                          </p:val>
                                        </p:tav>
                                      </p:tavLst>
                                    </p:anim>
                                    <p:animEffect transition="in" filter="fade">
                                      <p:cBhvr>
                                        <p:cTn id="57" dur="500"/>
                                        <p:tgtEl>
                                          <p:spTgt spid="11"/>
                                        </p:tgtEl>
                                      </p:cBhvr>
                                    </p:animEffect>
                                  </p:childTnLst>
                                </p:cTn>
                              </p:par>
                            </p:childTnLst>
                          </p:cTn>
                        </p:par>
                        <p:par>
                          <p:cTn id="58" fill="hold">
                            <p:stCondLst>
                              <p:cond delay="3140"/>
                            </p:stCondLst>
                            <p:childTnLst>
                              <p:par>
                                <p:cTn id="59" presetID="52"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Scale>
                                      <p:cBhvr>
                                        <p:cTn id="6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6"/>
                                        </p:tgtEl>
                                        <p:attrNameLst>
                                          <p:attrName>ppt_x</p:attrName>
                                          <p:attrName>ppt_y</p:attrName>
                                        </p:attrNameLst>
                                      </p:cBhvr>
                                    </p:animMotion>
                                    <p:animEffect transition="in" filter="fade">
                                      <p:cBhvr>
                                        <p:cTn id="63" dur="1000"/>
                                        <p:tgtEl>
                                          <p:spTgt spid="6"/>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Scale>
                                      <p:cBhvr>
                                        <p:cTn id="6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8"/>
                                        </p:tgtEl>
                                        <p:attrNameLst>
                                          <p:attrName>ppt_x</p:attrName>
                                          <p:attrName>ppt_y</p:attrName>
                                        </p:attrNameLst>
                                      </p:cBhvr>
                                    </p:animMotion>
                                    <p:animEffect transition="in" filter="fade">
                                      <p:cBhvr>
                                        <p:cTn id="68" dur="1000"/>
                                        <p:tgtEl>
                                          <p:spTgt spid="8"/>
                                        </p:tgtEl>
                                      </p:cBhvr>
                                    </p:animEffect>
                                  </p:childTnLst>
                                </p:cTn>
                              </p:par>
                            </p:childTnLst>
                          </p:cTn>
                        </p:par>
                        <p:par>
                          <p:cTn id="69" fill="hold">
                            <p:stCondLst>
                              <p:cond delay="4140"/>
                            </p:stCondLst>
                            <p:childTnLst>
                              <p:par>
                                <p:cTn id="70" presetID="22" presetClass="entr" presetSubtype="2"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par>
                          <p:cTn id="73" fill="hold">
                            <p:stCondLst>
                              <p:cond delay="4640"/>
                            </p:stCondLst>
                            <p:childTnLst>
                              <p:par>
                                <p:cTn id="74" presetID="31" presetClass="entr" presetSubtype="0"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 calcmode="lin" valueType="num">
                                      <p:cBhvr>
                                        <p:cTn id="78" dur="500" fill="hold"/>
                                        <p:tgtEl>
                                          <p:spTgt spid="12"/>
                                        </p:tgtEl>
                                        <p:attrNameLst>
                                          <p:attrName>style.rotation</p:attrName>
                                        </p:attrNameLst>
                                      </p:cBhvr>
                                      <p:tavLst>
                                        <p:tav tm="0">
                                          <p:val>
                                            <p:fltVal val="90"/>
                                          </p:val>
                                        </p:tav>
                                        <p:tav tm="100000">
                                          <p:val>
                                            <p:fltVal val="0"/>
                                          </p:val>
                                        </p:tav>
                                      </p:tavLst>
                                    </p:anim>
                                    <p:animEffect transition="in" filter="fade">
                                      <p:cBhvr>
                                        <p:cTn id="79" dur="500"/>
                                        <p:tgtEl>
                                          <p:spTgt spid="12"/>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500" fill="hold"/>
                                        <p:tgtEl>
                                          <p:spTgt spid="13"/>
                                        </p:tgtEl>
                                        <p:attrNameLst>
                                          <p:attrName>ppt_w</p:attrName>
                                        </p:attrNameLst>
                                      </p:cBhvr>
                                      <p:tavLst>
                                        <p:tav tm="0">
                                          <p:val>
                                            <p:fltVal val="0"/>
                                          </p:val>
                                        </p:tav>
                                        <p:tav tm="100000">
                                          <p:val>
                                            <p:strVal val="#ppt_w"/>
                                          </p:val>
                                        </p:tav>
                                      </p:tavLst>
                                    </p:anim>
                                    <p:anim calcmode="lin" valueType="num">
                                      <p:cBhvr>
                                        <p:cTn id="83" dur="500" fill="hold"/>
                                        <p:tgtEl>
                                          <p:spTgt spid="13"/>
                                        </p:tgtEl>
                                        <p:attrNameLst>
                                          <p:attrName>ppt_h</p:attrName>
                                        </p:attrNameLst>
                                      </p:cBhvr>
                                      <p:tavLst>
                                        <p:tav tm="0">
                                          <p:val>
                                            <p:fltVal val="0"/>
                                          </p:val>
                                        </p:tav>
                                        <p:tav tm="100000">
                                          <p:val>
                                            <p:strVal val="#ppt_h"/>
                                          </p:val>
                                        </p:tav>
                                      </p:tavLst>
                                    </p:anim>
                                    <p:anim calcmode="lin" valueType="num">
                                      <p:cBhvr>
                                        <p:cTn id="84" dur="500" fill="hold"/>
                                        <p:tgtEl>
                                          <p:spTgt spid="13"/>
                                        </p:tgtEl>
                                        <p:attrNameLst>
                                          <p:attrName>style.rotation</p:attrName>
                                        </p:attrNameLst>
                                      </p:cBhvr>
                                      <p:tavLst>
                                        <p:tav tm="0">
                                          <p:val>
                                            <p:fltVal val="90"/>
                                          </p:val>
                                        </p:tav>
                                        <p:tav tm="100000">
                                          <p:val>
                                            <p:fltVal val="0"/>
                                          </p:val>
                                        </p:tav>
                                      </p:tavLst>
                                    </p:anim>
                                    <p:animEffect transition="in" filter="fade">
                                      <p:cBhvr>
                                        <p:cTn id="85" dur="500"/>
                                        <p:tgtEl>
                                          <p:spTgt spid="13"/>
                                        </p:tgtEl>
                                      </p:cBhvr>
                                    </p:animEffect>
                                  </p:childTnLst>
                                </p:cTn>
                              </p:par>
                            </p:childTnLst>
                          </p:cTn>
                        </p:par>
                        <p:par>
                          <p:cTn id="86" fill="hold">
                            <p:stCondLst>
                              <p:cond delay="5140"/>
                            </p:stCondLst>
                            <p:childTnLst>
                              <p:par>
                                <p:cTn id="87" presetID="52" presetClass="entr" presetSubtype="0" fill="hold" grpId="0" nodeType="afterEffect">
                                  <p:stCondLst>
                                    <p:cond delay="0"/>
                                  </p:stCondLst>
                                  <p:childTnLst>
                                    <p:set>
                                      <p:cBhvr>
                                        <p:cTn id="88" dur="1" fill="hold">
                                          <p:stCondLst>
                                            <p:cond delay="0"/>
                                          </p:stCondLst>
                                        </p:cTn>
                                        <p:tgtEl>
                                          <p:spTgt spid="7"/>
                                        </p:tgtEl>
                                        <p:attrNameLst>
                                          <p:attrName>style.visibility</p:attrName>
                                        </p:attrNameLst>
                                      </p:cBhvr>
                                      <p:to>
                                        <p:strVal val="visible"/>
                                      </p:to>
                                    </p:set>
                                    <p:animScale>
                                      <p:cBhvr>
                                        <p:cTn id="8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1000" decel="50000" fill="hold">
                                          <p:stCondLst>
                                            <p:cond delay="0"/>
                                          </p:stCondLst>
                                        </p:cTn>
                                        <p:tgtEl>
                                          <p:spTgt spid="7"/>
                                        </p:tgtEl>
                                        <p:attrNameLst>
                                          <p:attrName>ppt_x</p:attrName>
                                          <p:attrName>ppt_y</p:attrName>
                                        </p:attrNameLst>
                                      </p:cBhvr>
                                    </p:animMotion>
                                    <p:animEffect transition="in" filter="fade">
                                      <p:cBhvr>
                                        <p:cTn id="91" dur="1000"/>
                                        <p:tgtEl>
                                          <p:spTgt spid="7"/>
                                        </p:tgtEl>
                                      </p:cBhvr>
                                    </p:animEffect>
                                  </p:childTnLst>
                                </p:cTn>
                              </p:par>
                              <p:par>
                                <p:cTn id="92" presetID="52" presetClass="entr" presetSubtype="0"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Scale>
                                      <p:cBhvr>
                                        <p:cTn id="94"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5" dur="1000" decel="50000" fill="hold">
                                          <p:stCondLst>
                                            <p:cond delay="0"/>
                                          </p:stCondLst>
                                        </p:cTn>
                                        <p:tgtEl>
                                          <p:spTgt spid="9"/>
                                        </p:tgtEl>
                                        <p:attrNameLst>
                                          <p:attrName>ppt_x</p:attrName>
                                          <p:attrName>ppt_y</p:attrName>
                                        </p:attrNameLst>
                                      </p:cBhvr>
                                    </p:animMotion>
                                    <p:animEffect transition="in" filter="fade">
                                      <p:cBhvr>
                                        <p:cTn id="96" dur="1000"/>
                                        <p:tgtEl>
                                          <p:spTgt spid="9"/>
                                        </p:tgtEl>
                                      </p:cBhvr>
                                    </p:animEffect>
                                  </p:childTnLst>
                                </p:cTn>
                              </p:par>
                            </p:childTnLst>
                          </p:cTn>
                        </p:par>
                        <p:par>
                          <p:cTn id="97" fill="hold">
                            <p:stCondLst>
                              <p:cond delay="6140"/>
                            </p:stCondLst>
                            <p:childTnLst>
                              <p:par>
                                <p:cTn id="98" presetID="22" presetClass="entr" presetSubtype="2"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ipe(right)">
                                      <p:cBhvr>
                                        <p:cTn id="10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p:bldP spid="9" grpId="0"/>
      <p:bldP spid="10" grpId="0"/>
      <p:bldP spid="11"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5.3 </a:t>
            </a:r>
            <a:r>
              <a:rPr lang="zh-CN" altLang="en-US" sz="2800" dirty="0">
                <a:solidFill>
                  <a:schemeClr val="accent2"/>
                </a:solidFill>
                <a:latin typeface="微软雅黑"/>
                <a:ea typeface="微软雅黑"/>
              </a:rPr>
              <a:t>融资计划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Oval 6"/>
          <p:cNvSpPr>
            <a:spLocks noChangeArrowheads="1"/>
          </p:cNvSpPr>
          <p:nvPr/>
        </p:nvSpPr>
        <p:spPr bwMode="auto">
          <a:xfrm>
            <a:off x="6493614" y="2809875"/>
            <a:ext cx="1806575" cy="1804988"/>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3776237" y="1635125"/>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8"/>
          <p:cNvSpPr>
            <a:spLocks noChangeArrowheads="1"/>
          </p:cNvSpPr>
          <p:nvPr/>
        </p:nvSpPr>
        <p:spPr bwMode="auto">
          <a:xfrm>
            <a:off x="4176287" y="1196975"/>
            <a:ext cx="1219200" cy="12207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9"/>
          <p:cNvSpPr>
            <a:spLocks noChangeArrowheads="1"/>
          </p:cNvSpPr>
          <p:nvPr/>
        </p:nvSpPr>
        <p:spPr bwMode="auto">
          <a:xfrm>
            <a:off x="3299987" y="3055938"/>
            <a:ext cx="1220788" cy="121920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0"/>
          <p:cNvSpPr>
            <a:spLocks noChangeArrowheads="1"/>
          </p:cNvSpPr>
          <p:nvPr/>
        </p:nvSpPr>
        <p:spPr bwMode="auto">
          <a:xfrm>
            <a:off x="4300112" y="4857750"/>
            <a:ext cx="1220788" cy="1219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Line 11"/>
          <p:cNvSpPr>
            <a:spLocks noChangeShapeType="1"/>
          </p:cNvSpPr>
          <p:nvPr/>
        </p:nvSpPr>
        <p:spPr bwMode="auto">
          <a:xfrm>
            <a:off x="5405487" y="2129051"/>
            <a:ext cx="1255593" cy="900752"/>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2"/>
          <p:cNvSpPr>
            <a:spLocks noChangeShapeType="1"/>
          </p:cNvSpPr>
          <p:nvPr/>
        </p:nvSpPr>
        <p:spPr bwMode="auto">
          <a:xfrm flipV="1">
            <a:off x="5487373" y="4435522"/>
            <a:ext cx="1201002" cy="709684"/>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3"/>
          <p:cNvSpPr>
            <a:spLocks noChangeShapeType="1"/>
          </p:cNvSpPr>
          <p:nvPr/>
        </p:nvSpPr>
        <p:spPr bwMode="auto">
          <a:xfrm>
            <a:off x="4716702" y="3661723"/>
            <a:ext cx="1669256" cy="0"/>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4"/>
          <p:cNvSpPr>
            <a:spLocks noChangeArrowheads="1"/>
          </p:cNvSpPr>
          <p:nvPr/>
        </p:nvSpPr>
        <p:spPr bwMode="auto">
          <a:xfrm>
            <a:off x="6584101" y="2898775"/>
            <a:ext cx="1625600" cy="162560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TextBox 12"/>
          <p:cNvSpPr txBox="1"/>
          <p:nvPr/>
        </p:nvSpPr>
        <p:spPr>
          <a:xfrm>
            <a:off x="4397943" y="1453426"/>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4" name="TextBox 13"/>
          <p:cNvSpPr txBox="1"/>
          <p:nvPr/>
        </p:nvSpPr>
        <p:spPr>
          <a:xfrm>
            <a:off x="3497191" y="3323169"/>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5" name="TextBox 14"/>
          <p:cNvSpPr txBox="1"/>
          <p:nvPr/>
        </p:nvSpPr>
        <p:spPr>
          <a:xfrm>
            <a:off x="4534421" y="5124673"/>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6" name="TextBox 15"/>
          <p:cNvSpPr txBox="1"/>
          <p:nvPr/>
        </p:nvSpPr>
        <p:spPr>
          <a:xfrm>
            <a:off x="6990476" y="3364112"/>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融资计划</a:t>
            </a:r>
            <a:endParaRPr lang="en-US" altLang="zh-CN" sz="2000" dirty="0">
              <a:solidFill>
                <a:schemeClr val="accent2"/>
              </a:solidFill>
              <a:latin typeface="+mn-ea"/>
              <a:ea typeface="+mn-ea"/>
            </a:endParaRPr>
          </a:p>
        </p:txBody>
      </p:sp>
      <p:sp>
        <p:nvSpPr>
          <p:cNvPr id="17" name="TextBox 16"/>
          <p:cNvSpPr txBox="1"/>
          <p:nvPr/>
        </p:nvSpPr>
        <p:spPr>
          <a:xfrm>
            <a:off x="1355275" y="1311959"/>
            <a:ext cx="2788915"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18" name="TextBox 17"/>
          <p:cNvSpPr txBox="1"/>
          <p:nvPr/>
        </p:nvSpPr>
        <p:spPr>
          <a:xfrm>
            <a:off x="528709" y="3413714"/>
            <a:ext cx="2714729"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19" name="TextBox 18"/>
          <p:cNvSpPr txBox="1"/>
          <p:nvPr/>
        </p:nvSpPr>
        <p:spPr>
          <a:xfrm>
            <a:off x="1538643" y="5283458"/>
            <a:ext cx="2714729"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20" name="TextBox 19"/>
          <p:cNvSpPr txBox="1"/>
          <p:nvPr/>
        </p:nvSpPr>
        <p:spPr>
          <a:xfrm>
            <a:off x="8402925" y="3249910"/>
            <a:ext cx="2714729"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a:t>
            </a:r>
            <a:endParaRPr lang="en-US" altLang="zh-CN" dirty="0">
              <a:solidFill>
                <a:schemeClr val="accent1"/>
              </a:solidFill>
              <a:latin typeface="+mn-ea"/>
              <a:ea typeface="+mn-ea"/>
            </a:endParaRPr>
          </a:p>
          <a:p>
            <a:r>
              <a:rPr lang="zh-CN" altLang="en-US" dirty="0">
                <a:solidFill>
                  <a:schemeClr val="accent1"/>
                </a:solidFill>
                <a:latin typeface="+mn-ea"/>
                <a:ea typeface="+mn-ea"/>
              </a:rPr>
              <a:t>这里可以添加主要内容</a:t>
            </a:r>
          </a:p>
          <a:p>
            <a:r>
              <a:rPr lang="zh-CN" altLang="en-US" dirty="0">
                <a:solidFill>
                  <a:schemeClr val="accent1"/>
                </a:solidFill>
                <a:latin typeface="+mn-ea"/>
                <a:ea typeface="+mn-ea"/>
              </a:rPr>
              <a:t>这里可以添加主要内容</a:t>
            </a:r>
          </a:p>
        </p:txBody>
      </p:sp>
    </p:spTree>
    <p:extLst>
      <p:ext uri="{BB962C8B-B14F-4D97-AF65-F5344CB8AC3E}">
        <p14:creationId xmlns:p14="http://schemas.microsoft.com/office/powerpoint/2010/main" val="1040314996"/>
      </p:ext>
    </p:extLst>
  </p:cSld>
  <p:clrMapOvr>
    <a:masterClrMapping/>
  </p:clrMapOvr>
  <mc:AlternateContent xmlns:mc="http://schemas.openxmlformats.org/markup-compatibility/2006" xmlns:p14="http://schemas.microsoft.com/office/powerpoint/2010/main">
    <mc:Choice Requires="p14">
      <p:transition spd="slow" p14:dur="800" advTm="7372">
        <p:blinds dir="vert"/>
      </p:transition>
    </mc:Choice>
    <mc:Fallback xmlns="">
      <p:transition spd="slow" advTm="7372">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140"/>
                            </p:stCondLst>
                            <p:childTnLst>
                              <p:par>
                                <p:cTn id="17" presetID="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par>
                          <p:cTn id="41" fill="hold">
                            <p:stCondLst>
                              <p:cond delay="1640"/>
                            </p:stCondLst>
                            <p:childTnLst>
                              <p:par>
                                <p:cTn id="42" presetID="22" presetClass="entr" presetSubtype="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childTnLst>
                          </p:cTn>
                        </p:par>
                        <p:par>
                          <p:cTn id="51" fill="hold">
                            <p:stCondLst>
                              <p:cond delay="214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par>
                          <p:cTn id="61" fill="hold">
                            <p:stCondLst>
                              <p:cond delay="2640"/>
                            </p:stCondLst>
                            <p:childTnLst>
                              <p:par>
                                <p:cTn id="62" presetID="21" presetClass="entr" presetSubtype="1"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heel(1)">
                                      <p:cBhvr>
                                        <p:cTn id="67" dur="2000"/>
                                        <p:tgtEl>
                                          <p:spTgt spid="4"/>
                                        </p:tgtEl>
                                      </p:cBhvr>
                                    </p:animEffect>
                                  </p:childTnLst>
                                </p:cTn>
                              </p:par>
                            </p:childTnLst>
                          </p:cTn>
                        </p:par>
                        <p:par>
                          <p:cTn id="68" fill="hold">
                            <p:stCondLst>
                              <p:cond delay="4640"/>
                            </p:stCondLst>
                            <p:childTnLst>
                              <p:par>
                                <p:cTn id="69" presetID="3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 calcmode="lin" valueType="num">
                                      <p:cBhvr>
                                        <p:cTn id="73" dur="500" fill="hold"/>
                                        <p:tgtEl>
                                          <p:spTgt spid="16"/>
                                        </p:tgtEl>
                                        <p:attrNameLst>
                                          <p:attrName>style.rotation</p:attrName>
                                        </p:attrNameLst>
                                      </p:cBhvr>
                                      <p:tavLst>
                                        <p:tav tm="0">
                                          <p:val>
                                            <p:fltVal val="90"/>
                                          </p:val>
                                        </p:tav>
                                        <p:tav tm="100000">
                                          <p:val>
                                            <p:fltVal val="0"/>
                                          </p:val>
                                        </p:tav>
                                      </p:tavLst>
                                    </p:anim>
                                    <p:animEffect transition="in" filter="fade">
                                      <p:cBhvr>
                                        <p:cTn id="74" dur="500"/>
                                        <p:tgtEl>
                                          <p:spTgt spid="16"/>
                                        </p:tgtEl>
                                      </p:cBhvr>
                                    </p:animEffect>
                                  </p:childTnLst>
                                </p:cTn>
                              </p:par>
                            </p:childTnLst>
                          </p:cTn>
                        </p:par>
                        <p:par>
                          <p:cTn id="75" fill="hold">
                            <p:stCondLst>
                              <p:cond delay="5140"/>
                            </p:stCondLst>
                            <p:childTnLst>
                              <p:par>
                                <p:cTn id="76" presetID="22" presetClass="entr" presetSubtype="8"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5.4 </a:t>
            </a:r>
            <a:r>
              <a:rPr lang="zh-CN" altLang="en-US" sz="2800" dirty="0">
                <a:solidFill>
                  <a:schemeClr val="accent2"/>
                </a:solidFill>
                <a:latin typeface="微软雅黑"/>
                <a:ea typeface="微软雅黑"/>
              </a:rPr>
              <a:t>融资主要用途</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Oval 5"/>
          <p:cNvSpPr>
            <a:spLocks noChangeArrowheads="1"/>
          </p:cNvSpPr>
          <p:nvPr/>
        </p:nvSpPr>
        <p:spPr bwMode="auto">
          <a:xfrm>
            <a:off x="2395538" y="1285875"/>
            <a:ext cx="5095875" cy="5110163"/>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 name="Line 11"/>
          <p:cNvSpPr>
            <a:spLocks noChangeShapeType="1"/>
          </p:cNvSpPr>
          <p:nvPr/>
        </p:nvSpPr>
        <p:spPr bwMode="auto">
          <a:xfrm flipH="1" flipV="1">
            <a:off x="4011613" y="1970088"/>
            <a:ext cx="619125" cy="61277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 name="Line 12"/>
          <p:cNvSpPr>
            <a:spLocks noChangeShapeType="1"/>
          </p:cNvSpPr>
          <p:nvPr/>
        </p:nvSpPr>
        <p:spPr bwMode="auto">
          <a:xfrm flipH="1">
            <a:off x="4030663" y="5130800"/>
            <a:ext cx="619125" cy="611188"/>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 name="Line 13"/>
          <p:cNvSpPr>
            <a:spLocks noChangeShapeType="1"/>
          </p:cNvSpPr>
          <p:nvPr/>
        </p:nvSpPr>
        <p:spPr bwMode="auto">
          <a:xfrm>
            <a:off x="2894013" y="3840163"/>
            <a:ext cx="1241425"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 name="Line 14"/>
          <p:cNvSpPr>
            <a:spLocks noChangeShapeType="1"/>
          </p:cNvSpPr>
          <p:nvPr/>
        </p:nvSpPr>
        <p:spPr bwMode="auto">
          <a:xfrm>
            <a:off x="3168650" y="2790825"/>
            <a:ext cx="1116013"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 name="Line 15"/>
          <p:cNvSpPr>
            <a:spLocks noChangeShapeType="1"/>
          </p:cNvSpPr>
          <p:nvPr/>
        </p:nvSpPr>
        <p:spPr bwMode="auto">
          <a:xfrm flipV="1">
            <a:off x="3160713" y="4511675"/>
            <a:ext cx="1114425"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 name="Oval 16"/>
          <p:cNvSpPr>
            <a:spLocks noChangeArrowheads="1"/>
          </p:cNvSpPr>
          <p:nvPr/>
        </p:nvSpPr>
        <p:spPr bwMode="auto">
          <a:xfrm>
            <a:off x="4518025" y="1285875"/>
            <a:ext cx="5094288" cy="5110163"/>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 name="Line 22"/>
          <p:cNvSpPr>
            <a:spLocks noChangeShapeType="1"/>
          </p:cNvSpPr>
          <p:nvPr/>
        </p:nvSpPr>
        <p:spPr bwMode="auto">
          <a:xfrm flipV="1">
            <a:off x="7378700" y="1970088"/>
            <a:ext cx="619125" cy="61277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 name="Line 23"/>
          <p:cNvSpPr>
            <a:spLocks noChangeShapeType="1"/>
          </p:cNvSpPr>
          <p:nvPr/>
        </p:nvSpPr>
        <p:spPr bwMode="auto">
          <a:xfrm>
            <a:off x="7358063" y="5130800"/>
            <a:ext cx="619125" cy="611188"/>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 name="Line 24"/>
          <p:cNvSpPr>
            <a:spLocks noChangeShapeType="1"/>
          </p:cNvSpPr>
          <p:nvPr/>
        </p:nvSpPr>
        <p:spPr bwMode="auto">
          <a:xfrm flipH="1">
            <a:off x="7872413" y="3840163"/>
            <a:ext cx="1241425"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 name="Line 25"/>
          <p:cNvSpPr>
            <a:spLocks noChangeShapeType="1"/>
          </p:cNvSpPr>
          <p:nvPr/>
        </p:nvSpPr>
        <p:spPr bwMode="auto">
          <a:xfrm flipH="1">
            <a:off x="7724775" y="2790825"/>
            <a:ext cx="1114425"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Line 26"/>
          <p:cNvSpPr>
            <a:spLocks noChangeShapeType="1"/>
          </p:cNvSpPr>
          <p:nvPr/>
        </p:nvSpPr>
        <p:spPr bwMode="auto">
          <a:xfrm flipH="1" flipV="1">
            <a:off x="7732713" y="4511675"/>
            <a:ext cx="1116013"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6" name="Oval 27"/>
          <p:cNvSpPr>
            <a:spLocks noChangeArrowheads="1"/>
          </p:cNvSpPr>
          <p:nvPr/>
        </p:nvSpPr>
        <p:spPr bwMode="auto">
          <a:xfrm>
            <a:off x="4195763" y="2027238"/>
            <a:ext cx="3616325" cy="36258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4630738" y="4020919"/>
            <a:ext cx="2705810" cy="923330"/>
          </a:xfrm>
          <a:prstGeom prst="rect">
            <a:avLst/>
          </a:prstGeom>
          <a:noFill/>
        </p:spPr>
        <p:txBody>
          <a:bodyPr wrap="square" rtlCol="0">
            <a:spAutoFit/>
          </a:bodyPr>
          <a:lstStyle/>
          <a:p>
            <a:pPr algn="ctr"/>
            <a:r>
              <a:rPr lang="zh-CN" altLang="en-US" dirty="0">
                <a:solidFill>
                  <a:schemeClr val="accent2"/>
                </a:solidFill>
                <a:latin typeface="+mn-ea"/>
                <a:ea typeface="+mn-ea"/>
              </a:rPr>
              <a:t>资金主要用作营销推广和人力成本两大用途，</a:t>
            </a:r>
            <a:r>
              <a:rPr lang="en-US" altLang="zh-CN" dirty="0">
                <a:solidFill>
                  <a:schemeClr val="accent2"/>
                </a:solidFill>
                <a:latin typeface="+mn-ea"/>
                <a:ea typeface="+mn-ea"/>
              </a:rPr>
              <a:t>10</a:t>
            </a:r>
            <a:r>
              <a:rPr lang="zh-CN" altLang="en-US" dirty="0">
                <a:solidFill>
                  <a:schemeClr val="accent2"/>
                </a:solidFill>
                <a:latin typeface="+mn-ea"/>
                <a:ea typeface="+mn-ea"/>
              </a:rPr>
              <a:t>项具体用途。</a:t>
            </a:r>
          </a:p>
        </p:txBody>
      </p:sp>
      <p:sp>
        <p:nvSpPr>
          <p:cNvPr id="19" name="TextBox 18"/>
          <p:cNvSpPr txBox="1"/>
          <p:nvPr/>
        </p:nvSpPr>
        <p:spPr>
          <a:xfrm>
            <a:off x="4408843" y="3420061"/>
            <a:ext cx="3149600" cy="461665"/>
          </a:xfrm>
          <a:prstGeom prst="rect">
            <a:avLst/>
          </a:prstGeom>
          <a:noFill/>
        </p:spPr>
        <p:txBody>
          <a:bodyPr wrap="square" rtlCol="0">
            <a:spAutoFit/>
          </a:bodyPr>
          <a:lstStyle/>
          <a:p>
            <a:pPr algn="ctr"/>
            <a:r>
              <a:rPr lang="zh-CN" altLang="en-US" sz="2400" b="1" dirty="0">
                <a:solidFill>
                  <a:schemeClr val="accent2"/>
                </a:solidFill>
                <a:latin typeface="+mn-ea"/>
                <a:ea typeface="+mn-ea"/>
              </a:rPr>
              <a:t>资金主要用途</a:t>
            </a:r>
          </a:p>
        </p:txBody>
      </p:sp>
      <p:grpSp>
        <p:nvGrpSpPr>
          <p:cNvPr id="20" name="组合 19"/>
          <p:cNvGrpSpPr/>
          <p:nvPr/>
        </p:nvGrpSpPr>
        <p:grpSpPr>
          <a:xfrm>
            <a:off x="3279775" y="1196975"/>
            <a:ext cx="836613" cy="838200"/>
            <a:chOff x="3279775" y="1196975"/>
            <a:chExt cx="836613" cy="838200"/>
          </a:xfrm>
        </p:grpSpPr>
        <p:sp>
          <p:nvSpPr>
            <p:cNvPr id="21" name="Oval 9"/>
            <p:cNvSpPr>
              <a:spLocks noChangeArrowheads="1"/>
            </p:cNvSpPr>
            <p:nvPr/>
          </p:nvSpPr>
          <p:spPr bwMode="auto">
            <a:xfrm>
              <a:off x="3279775"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2" name="矩形 21"/>
            <p:cNvSpPr/>
            <p:nvPr/>
          </p:nvSpPr>
          <p:spPr>
            <a:xfrm>
              <a:off x="3338041" y="1262126"/>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用途一</a:t>
              </a:r>
            </a:p>
          </p:txBody>
        </p:sp>
      </p:grpSp>
      <p:grpSp>
        <p:nvGrpSpPr>
          <p:cNvPr id="23" name="组合 22"/>
          <p:cNvGrpSpPr/>
          <p:nvPr/>
        </p:nvGrpSpPr>
        <p:grpSpPr>
          <a:xfrm>
            <a:off x="2314575" y="2176463"/>
            <a:ext cx="836613" cy="838200"/>
            <a:chOff x="2314575" y="2176463"/>
            <a:chExt cx="836613" cy="838200"/>
          </a:xfrm>
        </p:grpSpPr>
        <p:sp>
          <p:nvSpPr>
            <p:cNvPr id="24" name="Oval 7"/>
            <p:cNvSpPr>
              <a:spLocks noChangeArrowheads="1"/>
            </p:cNvSpPr>
            <p:nvPr/>
          </p:nvSpPr>
          <p:spPr bwMode="auto">
            <a:xfrm>
              <a:off x="2314575"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矩形 24"/>
            <p:cNvSpPr/>
            <p:nvPr/>
          </p:nvSpPr>
          <p:spPr>
            <a:xfrm>
              <a:off x="2355402" y="2244765"/>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用途二</a:t>
              </a:r>
            </a:p>
          </p:txBody>
        </p:sp>
      </p:grpSp>
      <p:grpSp>
        <p:nvGrpSpPr>
          <p:cNvPr id="26" name="组合 25"/>
          <p:cNvGrpSpPr/>
          <p:nvPr/>
        </p:nvGrpSpPr>
        <p:grpSpPr>
          <a:xfrm>
            <a:off x="1993900" y="3421063"/>
            <a:ext cx="835025" cy="838200"/>
            <a:chOff x="1993900" y="3421063"/>
            <a:chExt cx="835025" cy="838200"/>
          </a:xfrm>
        </p:grpSpPr>
        <p:sp>
          <p:nvSpPr>
            <p:cNvPr id="27" name="Oval 6"/>
            <p:cNvSpPr>
              <a:spLocks noChangeArrowheads="1"/>
            </p:cNvSpPr>
            <p:nvPr/>
          </p:nvSpPr>
          <p:spPr bwMode="auto">
            <a:xfrm>
              <a:off x="1993900" y="3421063"/>
              <a:ext cx="835025"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矩形 27"/>
            <p:cNvSpPr/>
            <p:nvPr/>
          </p:nvSpPr>
          <p:spPr>
            <a:xfrm>
              <a:off x="2027855" y="3486711"/>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用途三</a:t>
              </a:r>
            </a:p>
          </p:txBody>
        </p:sp>
      </p:grpSp>
      <p:grpSp>
        <p:nvGrpSpPr>
          <p:cNvPr id="29" name="组合 28"/>
          <p:cNvGrpSpPr/>
          <p:nvPr/>
        </p:nvGrpSpPr>
        <p:grpSpPr>
          <a:xfrm>
            <a:off x="2314575" y="4667250"/>
            <a:ext cx="836613" cy="836613"/>
            <a:chOff x="2314575" y="4667250"/>
            <a:chExt cx="836613" cy="836613"/>
          </a:xfrm>
        </p:grpSpPr>
        <p:sp>
          <p:nvSpPr>
            <p:cNvPr id="30" name="Oval 8"/>
            <p:cNvSpPr>
              <a:spLocks noChangeArrowheads="1"/>
            </p:cNvSpPr>
            <p:nvPr/>
          </p:nvSpPr>
          <p:spPr bwMode="auto">
            <a:xfrm>
              <a:off x="2314575"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矩形 30"/>
            <p:cNvSpPr/>
            <p:nvPr/>
          </p:nvSpPr>
          <p:spPr>
            <a:xfrm>
              <a:off x="2355402" y="4755953"/>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用途四</a:t>
              </a:r>
            </a:p>
          </p:txBody>
        </p:sp>
      </p:grpSp>
      <p:grpSp>
        <p:nvGrpSpPr>
          <p:cNvPr id="32" name="组合 31"/>
          <p:cNvGrpSpPr/>
          <p:nvPr/>
        </p:nvGrpSpPr>
        <p:grpSpPr>
          <a:xfrm>
            <a:off x="3279775" y="5646738"/>
            <a:ext cx="836613" cy="836613"/>
            <a:chOff x="3279775" y="5646738"/>
            <a:chExt cx="836613" cy="836613"/>
          </a:xfrm>
        </p:grpSpPr>
        <p:sp>
          <p:nvSpPr>
            <p:cNvPr id="33" name="Oval 10"/>
            <p:cNvSpPr>
              <a:spLocks noChangeArrowheads="1"/>
            </p:cNvSpPr>
            <p:nvPr/>
          </p:nvSpPr>
          <p:spPr bwMode="auto">
            <a:xfrm>
              <a:off x="3279775"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4" name="矩形 33"/>
            <p:cNvSpPr/>
            <p:nvPr/>
          </p:nvSpPr>
          <p:spPr>
            <a:xfrm>
              <a:off x="3324393" y="5711297"/>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用途五</a:t>
              </a:r>
            </a:p>
          </p:txBody>
        </p:sp>
      </p:grpSp>
      <p:grpSp>
        <p:nvGrpSpPr>
          <p:cNvPr id="35" name="组合 34"/>
          <p:cNvGrpSpPr/>
          <p:nvPr/>
        </p:nvGrpSpPr>
        <p:grpSpPr>
          <a:xfrm>
            <a:off x="7893050" y="5646738"/>
            <a:ext cx="836613" cy="836613"/>
            <a:chOff x="7893050" y="5646738"/>
            <a:chExt cx="836613" cy="836613"/>
          </a:xfrm>
        </p:grpSpPr>
        <p:sp>
          <p:nvSpPr>
            <p:cNvPr id="36" name="Oval 21"/>
            <p:cNvSpPr>
              <a:spLocks noChangeArrowheads="1"/>
            </p:cNvSpPr>
            <p:nvPr/>
          </p:nvSpPr>
          <p:spPr bwMode="auto">
            <a:xfrm>
              <a:off x="7893050"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矩形 36"/>
            <p:cNvSpPr/>
            <p:nvPr/>
          </p:nvSpPr>
          <p:spPr>
            <a:xfrm>
              <a:off x="7950984" y="5711297"/>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用途十</a:t>
              </a:r>
              <a:r>
                <a:rPr lang="en-US" altLang="zh-CN" sz="2000" dirty="0">
                  <a:solidFill>
                    <a:schemeClr val="accent2"/>
                  </a:solidFill>
                  <a:latin typeface="微软雅黑" pitchFamily="34" charset="-122"/>
                  <a:ea typeface="微软雅黑" pitchFamily="34" charset="-122"/>
                  <a:sym typeface="微软雅黑" pitchFamily="34" charset="-122"/>
                </a:rPr>
                <a:t> </a:t>
              </a:r>
              <a:endParaRPr lang="zh-CN" altLang="en-US" sz="2000" dirty="0">
                <a:solidFill>
                  <a:schemeClr val="accent2"/>
                </a:solidFill>
                <a:latin typeface="微软雅黑" pitchFamily="34" charset="-122"/>
                <a:ea typeface="微软雅黑" pitchFamily="34" charset="-122"/>
                <a:sym typeface="微软雅黑" pitchFamily="34" charset="-122"/>
              </a:endParaRPr>
            </a:p>
          </p:txBody>
        </p:sp>
      </p:grpSp>
      <p:grpSp>
        <p:nvGrpSpPr>
          <p:cNvPr id="38" name="组合 37"/>
          <p:cNvGrpSpPr/>
          <p:nvPr/>
        </p:nvGrpSpPr>
        <p:grpSpPr>
          <a:xfrm>
            <a:off x="8856663" y="4667250"/>
            <a:ext cx="836613" cy="836613"/>
            <a:chOff x="8856663" y="4667250"/>
            <a:chExt cx="836613" cy="836613"/>
          </a:xfrm>
        </p:grpSpPr>
        <p:sp>
          <p:nvSpPr>
            <p:cNvPr id="39" name="Oval 19"/>
            <p:cNvSpPr>
              <a:spLocks noChangeArrowheads="1"/>
            </p:cNvSpPr>
            <p:nvPr/>
          </p:nvSpPr>
          <p:spPr bwMode="auto">
            <a:xfrm>
              <a:off x="8856663"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0" name="矩形 39"/>
            <p:cNvSpPr/>
            <p:nvPr/>
          </p:nvSpPr>
          <p:spPr>
            <a:xfrm>
              <a:off x="8919975" y="4755953"/>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用途九</a:t>
              </a:r>
            </a:p>
          </p:txBody>
        </p:sp>
      </p:grpSp>
      <p:grpSp>
        <p:nvGrpSpPr>
          <p:cNvPr id="41" name="组合 40"/>
          <p:cNvGrpSpPr/>
          <p:nvPr/>
        </p:nvGrpSpPr>
        <p:grpSpPr>
          <a:xfrm>
            <a:off x="9178925" y="3421063"/>
            <a:ext cx="836613" cy="838200"/>
            <a:chOff x="9178925" y="3421063"/>
            <a:chExt cx="836613" cy="838200"/>
          </a:xfrm>
        </p:grpSpPr>
        <p:sp>
          <p:nvSpPr>
            <p:cNvPr id="42" name="Oval 17"/>
            <p:cNvSpPr>
              <a:spLocks noChangeArrowheads="1"/>
            </p:cNvSpPr>
            <p:nvPr/>
          </p:nvSpPr>
          <p:spPr bwMode="auto">
            <a:xfrm>
              <a:off x="9178925" y="3421063"/>
              <a:ext cx="836613"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矩形 42"/>
            <p:cNvSpPr/>
            <p:nvPr/>
          </p:nvSpPr>
          <p:spPr>
            <a:xfrm>
              <a:off x="9233873" y="3486711"/>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用途八</a:t>
              </a:r>
            </a:p>
          </p:txBody>
        </p:sp>
      </p:grpSp>
      <p:grpSp>
        <p:nvGrpSpPr>
          <p:cNvPr id="44" name="组合 43"/>
          <p:cNvGrpSpPr/>
          <p:nvPr/>
        </p:nvGrpSpPr>
        <p:grpSpPr>
          <a:xfrm>
            <a:off x="8856663" y="2176463"/>
            <a:ext cx="836613" cy="838200"/>
            <a:chOff x="8856663" y="2176463"/>
            <a:chExt cx="836613" cy="838200"/>
          </a:xfrm>
        </p:grpSpPr>
        <p:sp>
          <p:nvSpPr>
            <p:cNvPr id="45" name="Oval 18"/>
            <p:cNvSpPr>
              <a:spLocks noChangeArrowheads="1"/>
            </p:cNvSpPr>
            <p:nvPr/>
          </p:nvSpPr>
          <p:spPr bwMode="auto">
            <a:xfrm>
              <a:off x="8856663"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6" name="矩形 45"/>
            <p:cNvSpPr/>
            <p:nvPr/>
          </p:nvSpPr>
          <p:spPr>
            <a:xfrm>
              <a:off x="8892680" y="2244765"/>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用途七</a:t>
              </a:r>
            </a:p>
          </p:txBody>
        </p:sp>
      </p:grpSp>
      <p:grpSp>
        <p:nvGrpSpPr>
          <p:cNvPr id="47" name="组合 46"/>
          <p:cNvGrpSpPr/>
          <p:nvPr/>
        </p:nvGrpSpPr>
        <p:grpSpPr>
          <a:xfrm>
            <a:off x="7893050" y="1196975"/>
            <a:ext cx="836613" cy="838200"/>
            <a:chOff x="7893050" y="1196975"/>
            <a:chExt cx="836613" cy="838200"/>
          </a:xfrm>
        </p:grpSpPr>
        <p:sp>
          <p:nvSpPr>
            <p:cNvPr id="48" name="Oval 20"/>
            <p:cNvSpPr>
              <a:spLocks noChangeArrowheads="1"/>
            </p:cNvSpPr>
            <p:nvPr/>
          </p:nvSpPr>
          <p:spPr bwMode="auto">
            <a:xfrm>
              <a:off x="7893050"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矩形 48"/>
            <p:cNvSpPr/>
            <p:nvPr/>
          </p:nvSpPr>
          <p:spPr>
            <a:xfrm>
              <a:off x="7950984" y="1262126"/>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用途六</a:t>
              </a:r>
            </a:p>
          </p:txBody>
        </p:sp>
      </p:grpSp>
      <p:sp>
        <p:nvSpPr>
          <p:cNvPr id="50" name="Freeform 16"/>
          <p:cNvSpPr>
            <a:spLocks noEditPoints="1"/>
          </p:cNvSpPr>
          <p:nvPr/>
        </p:nvSpPr>
        <p:spPr bwMode="auto">
          <a:xfrm>
            <a:off x="5513016" y="2442136"/>
            <a:ext cx="800100" cy="1044575"/>
          </a:xfrm>
          <a:custGeom>
            <a:avLst/>
            <a:gdLst>
              <a:gd name="T0" fmla="*/ 742 w 1097"/>
              <a:gd name="T1" fmla="*/ 209 h 1435"/>
              <a:gd name="T2" fmla="*/ 1058 w 1097"/>
              <a:gd name="T3" fmla="*/ 264 h 1435"/>
              <a:gd name="T4" fmla="*/ 1033 w 1097"/>
              <a:gd name="T5" fmla="*/ 308 h 1435"/>
              <a:gd name="T6" fmla="*/ 843 w 1097"/>
              <a:gd name="T7" fmla="*/ 254 h 1435"/>
              <a:gd name="T8" fmla="*/ 945 w 1097"/>
              <a:gd name="T9" fmla="*/ 343 h 1435"/>
              <a:gd name="T10" fmla="*/ 893 w 1097"/>
              <a:gd name="T11" fmla="*/ 363 h 1435"/>
              <a:gd name="T12" fmla="*/ 741 w 1097"/>
              <a:gd name="T13" fmla="*/ 269 h 1435"/>
              <a:gd name="T14" fmla="*/ 691 w 1097"/>
              <a:gd name="T15" fmla="*/ 238 h 1435"/>
              <a:gd name="T16" fmla="*/ 742 w 1097"/>
              <a:gd name="T17" fmla="*/ 209 h 1435"/>
              <a:gd name="T18" fmla="*/ 555 w 1097"/>
              <a:gd name="T19" fmla="*/ 958 h 1435"/>
              <a:gd name="T20" fmla="*/ 555 w 1097"/>
              <a:gd name="T21" fmla="*/ 958 h 1435"/>
              <a:gd name="T22" fmla="*/ 585 w 1097"/>
              <a:gd name="T23" fmla="*/ 943 h 1435"/>
              <a:gd name="T24" fmla="*/ 594 w 1097"/>
              <a:gd name="T25" fmla="*/ 919 h 1435"/>
              <a:gd name="T26" fmla="*/ 586 w 1097"/>
              <a:gd name="T27" fmla="*/ 898 h 1435"/>
              <a:gd name="T28" fmla="*/ 555 w 1097"/>
              <a:gd name="T29" fmla="*/ 881 h 1435"/>
              <a:gd name="T30" fmla="*/ 555 w 1097"/>
              <a:gd name="T31" fmla="*/ 958 h 1435"/>
              <a:gd name="T32" fmla="*/ 519 w 1097"/>
              <a:gd name="T33" fmla="*/ 721 h 1435"/>
              <a:gd name="T34" fmla="*/ 519 w 1097"/>
              <a:gd name="T35" fmla="*/ 721 h 1435"/>
              <a:gd name="T36" fmla="*/ 498 w 1097"/>
              <a:gd name="T37" fmla="*/ 769 h 1435"/>
              <a:gd name="T38" fmla="*/ 519 w 1097"/>
              <a:gd name="T39" fmla="*/ 782 h 1435"/>
              <a:gd name="T40" fmla="*/ 519 w 1097"/>
              <a:gd name="T41" fmla="*/ 721 h 1435"/>
              <a:gd name="T42" fmla="*/ 674 w 1097"/>
              <a:gd name="T43" fmla="*/ 745 h 1435"/>
              <a:gd name="T44" fmla="*/ 674 w 1097"/>
              <a:gd name="T45" fmla="*/ 745 h 1435"/>
              <a:gd name="T46" fmla="*/ 585 w 1097"/>
              <a:gd name="T47" fmla="*/ 759 h 1435"/>
              <a:gd name="T48" fmla="*/ 555 w 1097"/>
              <a:gd name="T49" fmla="*/ 722 h 1435"/>
              <a:gd name="T50" fmla="*/ 555 w 1097"/>
              <a:gd name="T51" fmla="*/ 791 h 1435"/>
              <a:gd name="T52" fmla="*/ 653 w 1097"/>
              <a:gd name="T53" fmla="*/ 833 h 1435"/>
              <a:gd name="T54" fmla="*/ 633 w 1097"/>
              <a:gd name="T55" fmla="*/ 999 h 1435"/>
              <a:gd name="T56" fmla="*/ 555 w 1097"/>
              <a:gd name="T57" fmla="*/ 1020 h 1435"/>
              <a:gd name="T58" fmla="*/ 555 w 1097"/>
              <a:gd name="T59" fmla="*/ 1066 h 1435"/>
              <a:gd name="T60" fmla="*/ 519 w 1097"/>
              <a:gd name="T61" fmla="*/ 1066 h 1435"/>
              <a:gd name="T62" fmla="*/ 519 w 1097"/>
              <a:gd name="T63" fmla="*/ 1020 h 1435"/>
              <a:gd name="T64" fmla="*/ 386 w 1097"/>
              <a:gd name="T65" fmla="*/ 913 h 1435"/>
              <a:gd name="T66" fmla="*/ 484 w 1097"/>
              <a:gd name="T67" fmla="*/ 902 h 1435"/>
              <a:gd name="T68" fmla="*/ 519 w 1097"/>
              <a:gd name="T69" fmla="*/ 955 h 1435"/>
              <a:gd name="T70" fmla="*/ 519 w 1097"/>
              <a:gd name="T71" fmla="*/ 870 h 1435"/>
              <a:gd name="T72" fmla="*/ 450 w 1097"/>
              <a:gd name="T73" fmla="*/ 847 h 1435"/>
              <a:gd name="T74" fmla="*/ 430 w 1097"/>
              <a:gd name="T75" fmla="*/ 690 h 1435"/>
              <a:gd name="T76" fmla="*/ 519 w 1097"/>
              <a:gd name="T77" fmla="*/ 658 h 1435"/>
              <a:gd name="T78" fmla="*/ 519 w 1097"/>
              <a:gd name="T79" fmla="*/ 635 h 1435"/>
              <a:gd name="T80" fmla="*/ 555 w 1097"/>
              <a:gd name="T81" fmla="*/ 635 h 1435"/>
              <a:gd name="T82" fmla="*/ 555 w 1097"/>
              <a:gd name="T83" fmla="*/ 658 h 1435"/>
              <a:gd name="T84" fmla="*/ 674 w 1097"/>
              <a:gd name="T85" fmla="*/ 745 h 1435"/>
              <a:gd name="T86" fmla="*/ 19 w 1097"/>
              <a:gd name="T87" fmla="*/ 1010 h 1435"/>
              <a:gd name="T88" fmla="*/ 19 w 1097"/>
              <a:gd name="T89" fmla="*/ 1010 h 1435"/>
              <a:gd name="T90" fmla="*/ 1039 w 1097"/>
              <a:gd name="T91" fmla="*/ 1030 h 1435"/>
              <a:gd name="T92" fmla="*/ 645 w 1097"/>
              <a:gd name="T93" fmla="*/ 236 h 1435"/>
              <a:gd name="T94" fmla="*/ 790 w 1097"/>
              <a:gd name="T95" fmla="*/ 59 h 1435"/>
              <a:gd name="T96" fmla="*/ 547 w 1097"/>
              <a:gd name="T97" fmla="*/ 58 h 1435"/>
              <a:gd name="T98" fmla="*/ 353 w 1097"/>
              <a:gd name="T99" fmla="*/ 121 h 1435"/>
              <a:gd name="T100" fmla="*/ 444 w 1097"/>
              <a:gd name="T101" fmla="*/ 228 h 1435"/>
              <a:gd name="T102" fmla="*/ 19 w 1097"/>
              <a:gd name="T103" fmla="*/ 1010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42279277"/>
      </p:ext>
    </p:extLst>
  </p:cSld>
  <p:clrMapOvr>
    <a:masterClrMapping/>
  </p:clrMapOvr>
  <mc:AlternateContent xmlns:mc="http://schemas.openxmlformats.org/markup-compatibility/2006" xmlns:p14="http://schemas.microsoft.com/office/powerpoint/2010/main">
    <mc:Choice Requires="p14">
      <p:transition spd="slow" p14:dur="800" advTm="11971">
        <p:blinds dir="vert"/>
      </p:transition>
    </mc:Choice>
    <mc:Fallback xmlns="">
      <p:transition spd="slow" advTm="11971">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14:presetBounceEnd="40000">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14:bounceEnd="40000">
                                          <p:cBhvr additive="base">
                                            <p:cTn id="19" dur="500" fill="hold"/>
                                            <p:tgtEl>
                                              <p:spTgt spid="50"/>
                                            </p:tgtEl>
                                            <p:attrNameLst>
                                              <p:attrName>ppt_x</p:attrName>
                                            </p:attrNameLst>
                                          </p:cBhvr>
                                          <p:tavLst>
                                            <p:tav tm="0">
                                              <p:val>
                                                <p:strVal val="#ppt_x"/>
                                              </p:val>
                                            </p:tav>
                                            <p:tav tm="100000">
                                              <p:val>
                                                <p:strVal val="#ppt_x"/>
                                              </p:val>
                                            </p:tav>
                                          </p:tavLst>
                                        </p:anim>
                                        <p:anim calcmode="lin" valueType="num" p14:bounceEnd="40000">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sp>
        <p:nvSpPr>
          <p:cNvPr id="43" name="Freeform 19"/>
          <p:cNvSpPr>
            <a:spLocks noEditPoints="1"/>
          </p:cNvSpPr>
          <p:nvPr/>
        </p:nvSpPr>
        <p:spPr bwMode="auto">
          <a:xfrm>
            <a:off x="699289" y="271955"/>
            <a:ext cx="1512168" cy="635751"/>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600" b="1" dirty="0">
                <a:solidFill>
                  <a:srgbClr val="294A5A"/>
                </a:solidFill>
                <a:latin typeface="微软雅黑"/>
              </a:rPr>
              <a:t>演示完毕  感谢聆听</a:t>
            </a: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a:solidFill>
                  <a:schemeClr val="tx1"/>
                </a:solidFill>
              </a:rPr>
              <a:t>大侠素材铺科技有限公司</a:t>
            </a:r>
            <a:endParaRPr lang="zh-CN" altLang="zh-CN" sz="2800" b="0" dirty="0">
              <a:solidFill>
                <a:schemeClr val="tx1"/>
              </a:solidFill>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Tree>
    <p:extLst>
      <p:ext uri="{BB962C8B-B14F-4D97-AF65-F5344CB8AC3E}">
        <p14:creationId xmlns:p14="http://schemas.microsoft.com/office/powerpoint/2010/main" val="1411828717"/>
      </p:ext>
    </p:extLst>
  </p:cSld>
  <p:clrMapOvr>
    <a:masterClrMapping/>
  </p:clrMapOvr>
  <mc:AlternateContent xmlns:mc="http://schemas.openxmlformats.org/markup-compatibility/2006" xmlns:p14="http://schemas.microsoft.com/office/powerpoint/2010/main">
    <mc:Choice Requires="p14">
      <p:transition spd="slow" p14:dur="2000" advTm="8843">
        <p14:flash/>
      </p:transition>
    </mc:Choice>
    <mc:Fallback xmlns="">
      <p:transition spd="slow" advTm="884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31"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90"/>
                                              </p:val>
                                            </p:tav>
                                            <p:tav tm="100000">
                                              <p:val>
                                                <p:fltVal val="0"/>
                                              </p:val>
                                            </p:tav>
                                          </p:tavLst>
                                        </p:anim>
                                        <p:animEffect transition="in" filter="fade">
                                          <p:cBhvr>
                                            <p:cTn id="48" dur="500"/>
                                            <p:tgtEl>
                                              <p:spTgt spid="43"/>
                                            </p:tgtEl>
                                          </p:cBhvr>
                                        </p:animEffect>
                                      </p:childTnLst>
                                    </p:cTn>
                                  </p:par>
                                </p:childTnLst>
                              </p:cTn>
                            </p:par>
                            <p:par>
                              <p:cTn id="49" fill="hold">
                                <p:stCondLst>
                                  <p:cond delay="3800"/>
                                </p:stCondLst>
                                <p:childTnLst>
                                  <p:par>
                                    <p:cTn id="50" presetID="2" presetClass="entr" presetSubtype="1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1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20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0-#ppt_w/2"/>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30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0-#ppt_w/2"/>
                                              </p:val>
                                            </p:tav>
                                            <p:tav tm="100000">
                                              <p:val>
                                                <p:strVal val="#ppt_x"/>
                                              </p:val>
                                            </p:tav>
                                          </p:tavLst>
                                        </p:anim>
                                        <p:anim calcmode="lin" valueType="num">
                                          <p:cBhvr additive="base">
                                            <p:cTn id="65" dur="500" fill="hold"/>
                                            <p:tgtEl>
                                              <p:spTgt spid="40"/>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4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0-#ppt_w/2"/>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childTnLst>
                              </p:cTn>
                            </p:par>
                            <p:par>
                              <p:cTn id="70" fill="hold">
                                <p:stCondLst>
                                  <p:cond delay="4700"/>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49"/>
                                            </p:tgtEl>
                                            <p:attrNameLst>
                                              <p:attrName>style.visibility</p:attrName>
                                            </p:attrNameLst>
                                          </p:cBhvr>
                                          <p:to>
                                            <p:strVal val="visible"/>
                                          </p:to>
                                        </p:set>
                                        <p:anim by="(-#ppt_w*2)" calcmode="lin" valueType="num">
                                          <p:cBhvr rctx="PPT">
                                            <p:cTn id="73" dur="500" autoRev="1" fill="hold">
                                              <p:stCondLst>
                                                <p:cond delay="0"/>
                                              </p:stCondLst>
                                            </p:cTn>
                                            <p:tgtEl>
                                              <p:spTgt spid="49"/>
                                            </p:tgtEl>
                                            <p:attrNameLst>
                                              <p:attrName>ppt_w</p:attrName>
                                            </p:attrNameLst>
                                          </p:cBhvr>
                                        </p:anim>
                                        <p:anim by="(#ppt_w*0.50)" calcmode="lin" valueType="num">
                                          <p:cBhvr>
                                            <p:cTn id="74" dur="500" decel="50000" autoRev="1" fill="hold">
                                              <p:stCondLst>
                                                <p:cond delay="0"/>
                                              </p:stCondLst>
                                            </p:cTn>
                                            <p:tgtEl>
                                              <p:spTgt spid="49"/>
                                            </p:tgtEl>
                                            <p:attrNameLst>
                                              <p:attrName>ppt_x</p:attrName>
                                            </p:attrNameLst>
                                          </p:cBhvr>
                                        </p:anim>
                                        <p:anim from="(-#ppt_h/2)" to="(#ppt_y)" calcmode="lin" valueType="num">
                                          <p:cBhvr>
                                            <p:cTn id="75" dur="1000" fill="hold">
                                              <p:stCondLst>
                                                <p:cond delay="0"/>
                                              </p:stCondLst>
                                            </p:cTn>
                                            <p:tgtEl>
                                              <p:spTgt spid="49"/>
                                            </p:tgtEl>
                                            <p:attrNameLst>
                                              <p:attrName>ppt_y</p:attrName>
                                            </p:attrNameLst>
                                          </p:cBhvr>
                                        </p:anim>
                                        <p:animRot by="21600000">
                                          <p:cBhvr>
                                            <p:cTn id="76" dur="1000" fill="hold">
                                              <p:stCondLst>
                                                <p:cond delay="0"/>
                                              </p:stCondLst>
                                            </p:cTn>
                                            <p:tgtEl>
                                              <p:spTgt spid="49"/>
                                            </p:tgtEl>
                                            <p:attrNameLst>
                                              <p:attrName>r</p:attrName>
                                            </p:attrNameLst>
                                          </p:cBhvr>
                                        </p:animRot>
                                      </p:childTnLst>
                                    </p:cTn>
                                  </p:par>
                                </p:childTnLst>
                              </p:cTn>
                            </p:par>
                            <p:par>
                              <p:cTn id="77" fill="hold">
                                <p:stCondLst>
                                  <p:cond delay="64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9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400"/>
                                </p:stCondLst>
                                <p:childTnLst>
                                  <p:par>
                                    <p:cTn id="87" presetID="2" presetClass="entr" presetSubtype="9" fill="hold" grpId="0" nodeType="afterEffect" p14:presetBounceEnd="40000">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14:bounceEnd="40000">
                                          <p:cBhvr additive="base">
                                            <p:cTn id="89"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49" grpId="0"/>
          <p:bldP spid="50" grpId="0"/>
          <p:bldP spid="52" grpId="0" animBg="1"/>
          <p:bldP spid="6" grpId="0" animBg="1"/>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31"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90"/>
                                              </p:val>
                                            </p:tav>
                                            <p:tav tm="100000">
                                              <p:val>
                                                <p:fltVal val="0"/>
                                              </p:val>
                                            </p:tav>
                                          </p:tavLst>
                                        </p:anim>
                                        <p:animEffect transition="in" filter="fade">
                                          <p:cBhvr>
                                            <p:cTn id="48" dur="500"/>
                                            <p:tgtEl>
                                              <p:spTgt spid="43"/>
                                            </p:tgtEl>
                                          </p:cBhvr>
                                        </p:animEffect>
                                      </p:childTnLst>
                                    </p:cTn>
                                  </p:par>
                                </p:childTnLst>
                              </p:cTn>
                            </p:par>
                            <p:par>
                              <p:cTn id="49" fill="hold">
                                <p:stCondLst>
                                  <p:cond delay="3800"/>
                                </p:stCondLst>
                                <p:childTnLst>
                                  <p:par>
                                    <p:cTn id="50" presetID="2" presetClass="entr" presetSubtype="1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1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20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0-#ppt_w/2"/>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30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0-#ppt_w/2"/>
                                              </p:val>
                                            </p:tav>
                                            <p:tav tm="100000">
                                              <p:val>
                                                <p:strVal val="#ppt_x"/>
                                              </p:val>
                                            </p:tav>
                                          </p:tavLst>
                                        </p:anim>
                                        <p:anim calcmode="lin" valueType="num">
                                          <p:cBhvr additive="base">
                                            <p:cTn id="65" dur="500" fill="hold"/>
                                            <p:tgtEl>
                                              <p:spTgt spid="40"/>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4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0-#ppt_w/2"/>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childTnLst>
                              </p:cTn>
                            </p:par>
                            <p:par>
                              <p:cTn id="70" fill="hold">
                                <p:stCondLst>
                                  <p:cond delay="4700"/>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49"/>
                                            </p:tgtEl>
                                            <p:attrNameLst>
                                              <p:attrName>style.visibility</p:attrName>
                                            </p:attrNameLst>
                                          </p:cBhvr>
                                          <p:to>
                                            <p:strVal val="visible"/>
                                          </p:to>
                                        </p:set>
                                        <p:anim by="(-#ppt_w*2)" calcmode="lin" valueType="num">
                                          <p:cBhvr rctx="PPT">
                                            <p:cTn id="73" dur="500" autoRev="1" fill="hold">
                                              <p:stCondLst>
                                                <p:cond delay="0"/>
                                              </p:stCondLst>
                                            </p:cTn>
                                            <p:tgtEl>
                                              <p:spTgt spid="49"/>
                                            </p:tgtEl>
                                            <p:attrNameLst>
                                              <p:attrName>ppt_w</p:attrName>
                                            </p:attrNameLst>
                                          </p:cBhvr>
                                        </p:anim>
                                        <p:anim by="(#ppt_w*0.50)" calcmode="lin" valueType="num">
                                          <p:cBhvr>
                                            <p:cTn id="74" dur="500" decel="50000" autoRev="1" fill="hold">
                                              <p:stCondLst>
                                                <p:cond delay="0"/>
                                              </p:stCondLst>
                                            </p:cTn>
                                            <p:tgtEl>
                                              <p:spTgt spid="49"/>
                                            </p:tgtEl>
                                            <p:attrNameLst>
                                              <p:attrName>ppt_x</p:attrName>
                                            </p:attrNameLst>
                                          </p:cBhvr>
                                        </p:anim>
                                        <p:anim from="(-#ppt_h/2)" to="(#ppt_y)" calcmode="lin" valueType="num">
                                          <p:cBhvr>
                                            <p:cTn id="75" dur="1000" fill="hold">
                                              <p:stCondLst>
                                                <p:cond delay="0"/>
                                              </p:stCondLst>
                                            </p:cTn>
                                            <p:tgtEl>
                                              <p:spTgt spid="49"/>
                                            </p:tgtEl>
                                            <p:attrNameLst>
                                              <p:attrName>ppt_y</p:attrName>
                                            </p:attrNameLst>
                                          </p:cBhvr>
                                        </p:anim>
                                        <p:animRot by="21600000">
                                          <p:cBhvr>
                                            <p:cTn id="76" dur="1000" fill="hold">
                                              <p:stCondLst>
                                                <p:cond delay="0"/>
                                              </p:stCondLst>
                                            </p:cTn>
                                            <p:tgtEl>
                                              <p:spTgt spid="49"/>
                                            </p:tgtEl>
                                            <p:attrNameLst>
                                              <p:attrName>r</p:attrName>
                                            </p:attrNameLst>
                                          </p:cBhvr>
                                        </p:animRot>
                                      </p:childTnLst>
                                    </p:cTn>
                                  </p:par>
                                </p:childTnLst>
                              </p:cTn>
                            </p:par>
                            <p:par>
                              <p:cTn id="77" fill="hold">
                                <p:stCondLst>
                                  <p:cond delay="64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9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400"/>
                                </p:stCondLst>
                                <p:childTnLst>
                                  <p:par>
                                    <p:cTn id="87" presetID="2" presetClass="entr" presetSubtype="9" fill="hold" grpId="0" nodeType="after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0-#ppt_w/2"/>
                                              </p:val>
                                            </p:tav>
                                            <p:tav tm="100000">
                                              <p:val>
                                                <p:strVal val="#ppt_x"/>
                                              </p:val>
                                            </p:tav>
                                          </p:tavLst>
                                        </p:anim>
                                        <p:anim calcmode="lin" valueType="num">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49" grpId="0"/>
          <p:bldP spid="50" grpId="0"/>
          <p:bldP spid="52" grpId="0" animBg="1"/>
          <p:bldP spid="6" grpId="0" animBg="1"/>
          <p:bldP spid="7" grpId="0" animBg="1"/>
          <p:bldP spid="8" grpId="0" animBg="1"/>
          <p:bldP spid="9" grpId="0" animBg="1"/>
          <p:bldP spid="10" grpId="0" animBg="1"/>
        </p:bldLst>
      </p:timing>
    </mc:Fallback>
  </mc:AlternateContent>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p:cNvSpPr>
            <a:spLocks/>
          </p:cNvSpPr>
          <p:nvPr/>
        </p:nvSpPr>
        <p:spPr bwMode="auto">
          <a:xfrm>
            <a:off x="4382454" y="4659563"/>
            <a:ext cx="640972" cy="651525"/>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noEditPoints="1"/>
          </p:cNvSpPr>
          <p:nvPr/>
        </p:nvSpPr>
        <p:spPr bwMode="auto">
          <a:xfrm>
            <a:off x="5750705" y="4638461"/>
            <a:ext cx="680540" cy="680540"/>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noEditPoints="1"/>
          </p:cNvSpPr>
          <p:nvPr/>
        </p:nvSpPr>
        <p:spPr bwMode="auto">
          <a:xfrm>
            <a:off x="7163796" y="4656926"/>
            <a:ext cx="651524" cy="656800"/>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p:cNvSpPr>
            <a:spLocks noEditPoints="1"/>
          </p:cNvSpPr>
          <p:nvPr/>
        </p:nvSpPr>
        <p:spPr bwMode="auto">
          <a:xfrm>
            <a:off x="10091415" y="3565050"/>
            <a:ext cx="706917" cy="69636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
          <p:cNvSpPr>
            <a:spLocks noEditPoints="1"/>
          </p:cNvSpPr>
          <p:nvPr/>
        </p:nvSpPr>
        <p:spPr bwMode="auto">
          <a:xfrm>
            <a:off x="10091415" y="1683240"/>
            <a:ext cx="627785" cy="66471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p:cNvSpPr>
            <a:spLocks noEditPoints="1"/>
          </p:cNvSpPr>
          <p:nvPr/>
        </p:nvSpPr>
        <p:spPr bwMode="auto">
          <a:xfrm>
            <a:off x="8630844" y="1641035"/>
            <a:ext cx="751758" cy="749121"/>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
          <p:cNvSpPr>
            <a:spLocks noEditPoints="1"/>
          </p:cNvSpPr>
          <p:nvPr/>
        </p:nvSpPr>
        <p:spPr bwMode="auto">
          <a:xfrm>
            <a:off x="4461586" y="5706851"/>
            <a:ext cx="485346" cy="662077"/>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
          <p:cNvSpPr>
            <a:spLocks noEditPoints="1"/>
          </p:cNvSpPr>
          <p:nvPr/>
        </p:nvSpPr>
        <p:spPr bwMode="auto">
          <a:xfrm>
            <a:off x="1572917" y="5709491"/>
            <a:ext cx="841442" cy="656800"/>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
          <p:cNvSpPr>
            <a:spLocks noEditPoints="1"/>
          </p:cNvSpPr>
          <p:nvPr/>
        </p:nvSpPr>
        <p:spPr bwMode="auto">
          <a:xfrm>
            <a:off x="7071476" y="3604616"/>
            <a:ext cx="836166" cy="656800"/>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4"/>
          <p:cNvSpPr>
            <a:spLocks noEditPoints="1"/>
          </p:cNvSpPr>
          <p:nvPr/>
        </p:nvSpPr>
        <p:spPr bwMode="auto">
          <a:xfrm>
            <a:off x="4440484" y="3604616"/>
            <a:ext cx="527550" cy="659437"/>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5"/>
          <p:cNvSpPr>
            <a:spLocks noEditPoints="1"/>
          </p:cNvSpPr>
          <p:nvPr/>
        </p:nvSpPr>
        <p:spPr bwMode="auto">
          <a:xfrm>
            <a:off x="8699424" y="5706851"/>
            <a:ext cx="619870" cy="659437"/>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p:cNvSpPr>
            <a:spLocks noEditPoints="1"/>
          </p:cNvSpPr>
          <p:nvPr/>
        </p:nvSpPr>
        <p:spPr bwMode="auto">
          <a:xfrm>
            <a:off x="1641499" y="3601978"/>
            <a:ext cx="701642" cy="659437"/>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p:cNvSpPr>
            <a:spLocks noEditPoints="1"/>
          </p:cNvSpPr>
          <p:nvPr/>
        </p:nvSpPr>
        <p:spPr bwMode="auto">
          <a:xfrm>
            <a:off x="7129506" y="2587960"/>
            <a:ext cx="646248" cy="69109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8"/>
          <p:cNvSpPr>
            <a:spLocks noEditPoints="1"/>
          </p:cNvSpPr>
          <p:nvPr/>
        </p:nvSpPr>
        <p:spPr bwMode="auto">
          <a:xfrm>
            <a:off x="4393004" y="2616975"/>
            <a:ext cx="619870" cy="656800"/>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9"/>
          <p:cNvSpPr>
            <a:spLocks noEditPoints="1"/>
          </p:cNvSpPr>
          <p:nvPr/>
        </p:nvSpPr>
        <p:spPr bwMode="auto">
          <a:xfrm>
            <a:off x="3031201" y="2614338"/>
            <a:ext cx="696367" cy="659437"/>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0"/>
          <p:cNvSpPr>
            <a:spLocks noEditPoints="1"/>
          </p:cNvSpPr>
          <p:nvPr/>
        </p:nvSpPr>
        <p:spPr bwMode="auto">
          <a:xfrm>
            <a:off x="1588744" y="2619613"/>
            <a:ext cx="812427" cy="648887"/>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1"/>
          <p:cNvSpPr>
            <a:spLocks noEditPoints="1"/>
          </p:cNvSpPr>
          <p:nvPr/>
        </p:nvSpPr>
        <p:spPr bwMode="auto">
          <a:xfrm>
            <a:off x="5861490" y="1641307"/>
            <a:ext cx="437867" cy="664713"/>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2"/>
          <p:cNvSpPr>
            <a:spLocks noEditPoints="1"/>
          </p:cNvSpPr>
          <p:nvPr/>
        </p:nvSpPr>
        <p:spPr bwMode="auto">
          <a:xfrm>
            <a:off x="8675685" y="2664183"/>
            <a:ext cx="667350" cy="662077"/>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3"/>
          <p:cNvSpPr>
            <a:spLocks/>
          </p:cNvSpPr>
          <p:nvPr/>
        </p:nvSpPr>
        <p:spPr bwMode="auto">
          <a:xfrm>
            <a:off x="10215390" y="2827723"/>
            <a:ext cx="379836" cy="437867"/>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4"/>
          <p:cNvSpPr>
            <a:spLocks/>
          </p:cNvSpPr>
          <p:nvPr/>
        </p:nvSpPr>
        <p:spPr bwMode="auto">
          <a:xfrm>
            <a:off x="10312986" y="2658907"/>
            <a:ext cx="184643" cy="398301"/>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
          <p:cNvSpPr>
            <a:spLocks noEditPoints="1"/>
          </p:cNvSpPr>
          <p:nvPr/>
        </p:nvSpPr>
        <p:spPr bwMode="auto">
          <a:xfrm>
            <a:off x="4461586" y="1646584"/>
            <a:ext cx="482707" cy="65943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
          <p:cNvSpPr>
            <a:spLocks noEditPoints="1"/>
          </p:cNvSpPr>
          <p:nvPr/>
        </p:nvSpPr>
        <p:spPr bwMode="auto">
          <a:xfrm>
            <a:off x="3010098" y="1633394"/>
            <a:ext cx="738570" cy="685815"/>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
          <p:cNvSpPr>
            <a:spLocks noEditPoints="1"/>
          </p:cNvSpPr>
          <p:nvPr/>
        </p:nvSpPr>
        <p:spPr bwMode="auto">
          <a:xfrm>
            <a:off x="7116316" y="1649219"/>
            <a:ext cx="743845" cy="65680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8"/>
          <p:cNvSpPr>
            <a:spLocks noEditPoints="1"/>
          </p:cNvSpPr>
          <p:nvPr/>
        </p:nvSpPr>
        <p:spPr bwMode="auto">
          <a:xfrm>
            <a:off x="8723165" y="3604616"/>
            <a:ext cx="643612" cy="646250"/>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9"/>
          <p:cNvSpPr>
            <a:spLocks/>
          </p:cNvSpPr>
          <p:nvPr/>
        </p:nvSpPr>
        <p:spPr bwMode="auto">
          <a:xfrm>
            <a:off x="2008148" y="4656926"/>
            <a:ext cx="313891" cy="313893"/>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0"/>
          <p:cNvSpPr>
            <a:spLocks/>
          </p:cNvSpPr>
          <p:nvPr/>
        </p:nvSpPr>
        <p:spPr bwMode="auto">
          <a:xfrm>
            <a:off x="1662601" y="4656926"/>
            <a:ext cx="316531" cy="313893"/>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1"/>
          <p:cNvSpPr>
            <a:spLocks/>
          </p:cNvSpPr>
          <p:nvPr/>
        </p:nvSpPr>
        <p:spPr bwMode="auto">
          <a:xfrm>
            <a:off x="2008148" y="4999833"/>
            <a:ext cx="316531" cy="316531"/>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2"/>
          <p:cNvSpPr>
            <a:spLocks/>
          </p:cNvSpPr>
          <p:nvPr/>
        </p:nvSpPr>
        <p:spPr bwMode="auto">
          <a:xfrm>
            <a:off x="1662601" y="4999833"/>
            <a:ext cx="316531" cy="316531"/>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3"/>
          <p:cNvSpPr>
            <a:spLocks/>
          </p:cNvSpPr>
          <p:nvPr/>
        </p:nvSpPr>
        <p:spPr bwMode="auto">
          <a:xfrm>
            <a:off x="3039113" y="5706851"/>
            <a:ext cx="680540" cy="327081"/>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4"/>
          <p:cNvSpPr>
            <a:spLocks/>
          </p:cNvSpPr>
          <p:nvPr/>
        </p:nvSpPr>
        <p:spPr bwMode="auto">
          <a:xfrm>
            <a:off x="3028562" y="5888857"/>
            <a:ext cx="701642" cy="480071"/>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5"/>
          <p:cNvSpPr>
            <a:spLocks noEditPoints="1"/>
          </p:cNvSpPr>
          <p:nvPr/>
        </p:nvSpPr>
        <p:spPr bwMode="auto">
          <a:xfrm>
            <a:off x="5819286" y="5712128"/>
            <a:ext cx="530187" cy="651525"/>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6"/>
          <p:cNvSpPr>
            <a:spLocks noEditPoints="1"/>
          </p:cNvSpPr>
          <p:nvPr/>
        </p:nvSpPr>
        <p:spPr bwMode="auto">
          <a:xfrm>
            <a:off x="1554454" y="1554261"/>
            <a:ext cx="875733" cy="738570"/>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7"/>
          <p:cNvSpPr>
            <a:spLocks noEditPoints="1"/>
          </p:cNvSpPr>
          <p:nvPr/>
        </p:nvSpPr>
        <p:spPr bwMode="auto">
          <a:xfrm>
            <a:off x="5774443" y="3596702"/>
            <a:ext cx="617234" cy="669989"/>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8"/>
          <p:cNvSpPr>
            <a:spLocks noEditPoints="1"/>
          </p:cNvSpPr>
          <p:nvPr/>
        </p:nvSpPr>
        <p:spPr bwMode="auto">
          <a:xfrm>
            <a:off x="3110333" y="3572963"/>
            <a:ext cx="535462" cy="68845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9"/>
          <p:cNvSpPr>
            <a:spLocks noEditPoints="1"/>
          </p:cNvSpPr>
          <p:nvPr/>
        </p:nvSpPr>
        <p:spPr bwMode="auto">
          <a:xfrm>
            <a:off x="3076041" y="4649011"/>
            <a:ext cx="606682" cy="672627"/>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0"/>
          <p:cNvSpPr>
            <a:spLocks/>
          </p:cNvSpPr>
          <p:nvPr/>
        </p:nvSpPr>
        <p:spPr bwMode="auto">
          <a:xfrm>
            <a:off x="5732239" y="2619613"/>
            <a:ext cx="704279" cy="648887"/>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
          <p:cNvSpPr>
            <a:spLocks noEditPoints="1"/>
          </p:cNvSpPr>
          <p:nvPr/>
        </p:nvSpPr>
        <p:spPr bwMode="auto">
          <a:xfrm>
            <a:off x="7147969" y="5709491"/>
            <a:ext cx="683177" cy="65680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
          <p:cNvSpPr>
            <a:spLocks noEditPoints="1"/>
          </p:cNvSpPr>
          <p:nvPr/>
        </p:nvSpPr>
        <p:spPr bwMode="auto">
          <a:xfrm>
            <a:off x="8736353" y="4725507"/>
            <a:ext cx="648887" cy="635699"/>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2" name="组合 91"/>
          <p:cNvGrpSpPr/>
          <p:nvPr/>
        </p:nvGrpSpPr>
        <p:grpSpPr>
          <a:xfrm>
            <a:off x="10051848" y="4685940"/>
            <a:ext cx="772860" cy="714831"/>
            <a:chOff x="2438399" y="4906963"/>
            <a:chExt cx="465137" cy="430213"/>
          </a:xfrm>
        </p:grpSpPr>
        <p:sp>
          <p:nvSpPr>
            <p:cNvPr id="93"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6" name="Freeform 46"/>
          <p:cNvSpPr>
            <a:spLocks noEditPoints="1"/>
          </p:cNvSpPr>
          <p:nvPr/>
        </p:nvSpPr>
        <p:spPr bwMode="auto">
          <a:xfrm>
            <a:off x="10191649" y="5712128"/>
            <a:ext cx="575030" cy="741208"/>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TextBox 16"/>
          <p:cNvSpPr txBox="1"/>
          <p:nvPr/>
        </p:nvSpPr>
        <p:spPr>
          <a:xfrm>
            <a:off x="1082746" y="379983"/>
            <a:ext cx="9984188" cy="923330"/>
          </a:xfrm>
          <a:prstGeom prst="rect">
            <a:avLst/>
          </a:prstGeom>
          <a:solidFill>
            <a:schemeClr val="tx1"/>
          </a:solidFill>
        </p:spPr>
        <p:txBody>
          <a:bodyPr wrap="square" rtlCol="0">
            <a:spAutoFit/>
          </a:bodyPr>
          <a:lstStyle/>
          <a:p>
            <a:pPr algn="ctr"/>
            <a:r>
              <a:rPr lang="zh-CN" altLang="en-US" sz="5400" b="1" dirty="0">
                <a:solidFill>
                  <a:schemeClr val="accent2"/>
                </a:solidFill>
                <a:latin typeface="+mj-ea"/>
                <a:ea typeface="+mj-ea"/>
              </a:rPr>
              <a:t>备 用 图 标</a:t>
            </a:r>
          </a:p>
        </p:txBody>
      </p:sp>
    </p:spTree>
    <p:extLst>
      <p:ext uri="{BB962C8B-B14F-4D97-AF65-F5344CB8AC3E}">
        <p14:creationId xmlns:p14="http://schemas.microsoft.com/office/powerpoint/2010/main" val="2908438039"/>
      </p:ext>
    </p:extLst>
  </p:cSld>
  <p:clrMapOvr>
    <a:masterClrMapping/>
  </p:clrMapOvr>
  <mc:AlternateContent xmlns:mc="http://schemas.openxmlformats.org/markup-compatibility/2006" xmlns:p14="http://schemas.microsoft.com/office/powerpoint/2010/main">
    <mc:Choice Requires="p14">
      <p:transition spd="slow" p14:dur="800" advTm="2026">
        <p:blinds dir="vert"/>
      </p:transition>
    </mc:Choice>
    <mc:Fallback xmlns="">
      <p:transition spd="slow" advTm="202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90"/>
                                          </p:val>
                                        </p:tav>
                                        <p:tav tm="100000">
                                          <p:val>
                                            <p:fltVal val="0"/>
                                          </p:val>
                                        </p:tav>
                                      </p:tavLst>
                                    </p:anim>
                                    <p:animEffect transition="in" filter="fade">
                                      <p:cBhvr>
                                        <p:cTn id="10" dur="500"/>
                                        <p:tgtEl>
                                          <p:spTgt spid="1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000"/>
                                        <p:tgtEl>
                                          <p:spTgt spid="52"/>
                                        </p:tgtEl>
                                      </p:cBhvr>
                                    </p:animEffect>
                                    <p:anim calcmode="lin" valueType="num">
                                      <p:cBhvr>
                                        <p:cTn id="15" dur="1000" fill="hold"/>
                                        <p:tgtEl>
                                          <p:spTgt spid="52"/>
                                        </p:tgtEl>
                                        <p:attrNameLst>
                                          <p:attrName>ppt_x</p:attrName>
                                        </p:attrNameLst>
                                      </p:cBhvr>
                                      <p:tavLst>
                                        <p:tav tm="0">
                                          <p:val>
                                            <p:strVal val="#ppt_x"/>
                                          </p:val>
                                        </p:tav>
                                        <p:tav tm="100000">
                                          <p:val>
                                            <p:strVal val="#ppt_x"/>
                                          </p:val>
                                        </p:tav>
                                      </p:tavLst>
                                    </p:anim>
                                    <p:anim calcmode="lin" valueType="num">
                                      <p:cBhvr>
                                        <p:cTn id="16" dur="1000" fill="hold"/>
                                        <p:tgtEl>
                                          <p:spTgt spid="5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1000"/>
                                        <p:tgtEl>
                                          <p:spTgt spid="57"/>
                                        </p:tgtEl>
                                      </p:cBhvr>
                                    </p:animEffect>
                                    <p:anim calcmode="lin" valueType="num">
                                      <p:cBhvr>
                                        <p:cTn id="30" dur="1000" fill="hold"/>
                                        <p:tgtEl>
                                          <p:spTgt spid="57"/>
                                        </p:tgtEl>
                                        <p:attrNameLst>
                                          <p:attrName>ppt_x</p:attrName>
                                        </p:attrNameLst>
                                      </p:cBhvr>
                                      <p:tavLst>
                                        <p:tav tm="0">
                                          <p:val>
                                            <p:strVal val="#ppt_x"/>
                                          </p:val>
                                        </p:tav>
                                        <p:tav tm="100000">
                                          <p:val>
                                            <p:strVal val="#ppt_x"/>
                                          </p:val>
                                        </p:tav>
                                      </p:tavLst>
                                    </p:anim>
                                    <p:anim calcmode="lin" valueType="num">
                                      <p:cBhvr>
                                        <p:cTn id="31" dur="1000" fill="hold"/>
                                        <p:tgtEl>
                                          <p:spTgt spid="5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1000" fill="hold"/>
                                        <p:tgtEl>
                                          <p:spTgt spid="5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1000"/>
                                        <p:tgtEl>
                                          <p:spTgt spid="60"/>
                                        </p:tgtEl>
                                      </p:cBhvr>
                                    </p:animEffect>
                                    <p:anim calcmode="lin" valueType="num">
                                      <p:cBhvr>
                                        <p:cTn id="45" dur="1000" fill="hold"/>
                                        <p:tgtEl>
                                          <p:spTgt spid="60"/>
                                        </p:tgtEl>
                                        <p:attrNameLst>
                                          <p:attrName>ppt_x</p:attrName>
                                        </p:attrNameLst>
                                      </p:cBhvr>
                                      <p:tavLst>
                                        <p:tav tm="0">
                                          <p:val>
                                            <p:strVal val="#ppt_x"/>
                                          </p:val>
                                        </p:tav>
                                        <p:tav tm="100000">
                                          <p:val>
                                            <p:strVal val="#ppt_x"/>
                                          </p:val>
                                        </p:tav>
                                      </p:tavLst>
                                    </p:anim>
                                    <p:anim calcmode="lin" valueType="num">
                                      <p:cBhvr>
                                        <p:cTn id="46" dur="1000" fill="hold"/>
                                        <p:tgtEl>
                                          <p:spTgt spid="6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1000"/>
                                        <p:tgtEl>
                                          <p:spTgt spid="62"/>
                                        </p:tgtEl>
                                      </p:cBhvr>
                                    </p:animEffect>
                                    <p:anim calcmode="lin" valueType="num">
                                      <p:cBhvr>
                                        <p:cTn id="55" dur="1000" fill="hold"/>
                                        <p:tgtEl>
                                          <p:spTgt spid="62"/>
                                        </p:tgtEl>
                                        <p:attrNameLst>
                                          <p:attrName>ppt_x</p:attrName>
                                        </p:attrNameLst>
                                      </p:cBhvr>
                                      <p:tavLst>
                                        <p:tav tm="0">
                                          <p:val>
                                            <p:strVal val="#ppt_x"/>
                                          </p:val>
                                        </p:tav>
                                        <p:tav tm="100000">
                                          <p:val>
                                            <p:strVal val="#ppt_x"/>
                                          </p:val>
                                        </p:tav>
                                      </p:tavLst>
                                    </p:anim>
                                    <p:anim calcmode="lin" valueType="num">
                                      <p:cBhvr>
                                        <p:cTn id="56" dur="1000" fill="hold"/>
                                        <p:tgtEl>
                                          <p:spTgt spid="6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1000"/>
                                        <p:tgtEl>
                                          <p:spTgt spid="63"/>
                                        </p:tgtEl>
                                      </p:cBhvr>
                                    </p:animEffect>
                                    <p:anim calcmode="lin" valueType="num">
                                      <p:cBhvr>
                                        <p:cTn id="60" dur="1000" fill="hold"/>
                                        <p:tgtEl>
                                          <p:spTgt spid="63"/>
                                        </p:tgtEl>
                                        <p:attrNameLst>
                                          <p:attrName>ppt_x</p:attrName>
                                        </p:attrNameLst>
                                      </p:cBhvr>
                                      <p:tavLst>
                                        <p:tav tm="0">
                                          <p:val>
                                            <p:strVal val="#ppt_x"/>
                                          </p:val>
                                        </p:tav>
                                        <p:tav tm="100000">
                                          <p:val>
                                            <p:strVal val="#ppt_x"/>
                                          </p:val>
                                        </p:tav>
                                      </p:tavLst>
                                    </p:anim>
                                    <p:anim calcmode="lin" valueType="num">
                                      <p:cBhvr>
                                        <p:cTn id="61" dur="1000" fill="hold"/>
                                        <p:tgtEl>
                                          <p:spTgt spid="6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10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1000"/>
                                        <p:tgtEl>
                                          <p:spTgt spid="65"/>
                                        </p:tgtEl>
                                      </p:cBhvr>
                                    </p:animEffect>
                                    <p:anim calcmode="lin" valueType="num">
                                      <p:cBhvr>
                                        <p:cTn id="70" dur="1000" fill="hold"/>
                                        <p:tgtEl>
                                          <p:spTgt spid="65"/>
                                        </p:tgtEl>
                                        <p:attrNameLst>
                                          <p:attrName>ppt_x</p:attrName>
                                        </p:attrNameLst>
                                      </p:cBhvr>
                                      <p:tavLst>
                                        <p:tav tm="0">
                                          <p:val>
                                            <p:strVal val="#ppt_x"/>
                                          </p:val>
                                        </p:tav>
                                        <p:tav tm="100000">
                                          <p:val>
                                            <p:strVal val="#ppt_x"/>
                                          </p:val>
                                        </p:tav>
                                      </p:tavLst>
                                    </p:anim>
                                    <p:anim calcmode="lin" valueType="num">
                                      <p:cBhvr>
                                        <p:cTn id="71" dur="1000" fill="hold"/>
                                        <p:tgtEl>
                                          <p:spTgt spid="6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1000"/>
                                        <p:tgtEl>
                                          <p:spTgt spid="66"/>
                                        </p:tgtEl>
                                      </p:cBhvr>
                                    </p:animEffect>
                                    <p:anim calcmode="lin" valueType="num">
                                      <p:cBhvr>
                                        <p:cTn id="75" dur="1000" fill="hold"/>
                                        <p:tgtEl>
                                          <p:spTgt spid="66"/>
                                        </p:tgtEl>
                                        <p:attrNameLst>
                                          <p:attrName>ppt_x</p:attrName>
                                        </p:attrNameLst>
                                      </p:cBhvr>
                                      <p:tavLst>
                                        <p:tav tm="0">
                                          <p:val>
                                            <p:strVal val="#ppt_x"/>
                                          </p:val>
                                        </p:tav>
                                        <p:tav tm="100000">
                                          <p:val>
                                            <p:strVal val="#ppt_x"/>
                                          </p:val>
                                        </p:tav>
                                      </p:tavLst>
                                    </p:anim>
                                    <p:anim calcmode="lin" valueType="num">
                                      <p:cBhvr>
                                        <p:cTn id="76" dur="1000" fill="hold"/>
                                        <p:tgtEl>
                                          <p:spTgt spid="6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1000"/>
                                        <p:tgtEl>
                                          <p:spTgt spid="67"/>
                                        </p:tgtEl>
                                      </p:cBhvr>
                                    </p:animEffect>
                                    <p:anim calcmode="lin" valueType="num">
                                      <p:cBhvr>
                                        <p:cTn id="80" dur="1000" fill="hold"/>
                                        <p:tgtEl>
                                          <p:spTgt spid="67"/>
                                        </p:tgtEl>
                                        <p:attrNameLst>
                                          <p:attrName>ppt_x</p:attrName>
                                        </p:attrNameLst>
                                      </p:cBhvr>
                                      <p:tavLst>
                                        <p:tav tm="0">
                                          <p:val>
                                            <p:strVal val="#ppt_x"/>
                                          </p:val>
                                        </p:tav>
                                        <p:tav tm="100000">
                                          <p:val>
                                            <p:strVal val="#ppt_x"/>
                                          </p:val>
                                        </p:tav>
                                      </p:tavLst>
                                    </p:anim>
                                    <p:anim calcmode="lin" valueType="num">
                                      <p:cBhvr>
                                        <p:cTn id="81" dur="1000" fill="hold"/>
                                        <p:tgtEl>
                                          <p:spTgt spid="6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1000"/>
                                        <p:tgtEl>
                                          <p:spTgt spid="68"/>
                                        </p:tgtEl>
                                      </p:cBhvr>
                                    </p:animEffect>
                                    <p:anim calcmode="lin" valueType="num">
                                      <p:cBhvr>
                                        <p:cTn id="85" dur="1000" fill="hold"/>
                                        <p:tgtEl>
                                          <p:spTgt spid="68"/>
                                        </p:tgtEl>
                                        <p:attrNameLst>
                                          <p:attrName>ppt_x</p:attrName>
                                        </p:attrNameLst>
                                      </p:cBhvr>
                                      <p:tavLst>
                                        <p:tav tm="0">
                                          <p:val>
                                            <p:strVal val="#ppt_x"/>
                                          </p:val>
                                        </p:tav>
                                        <p:tav tm="100000">
                                          <p:val>
                                            <p:strVal val="#ppt_x"/>
                                          </p:val>
                                        </p:tav>
                                      </p:tavLst>
                                    </p:anim>
                                    <p:anim calcmode="lin" valueType="num">
                                      <p:cBhvr>
                                        <p:cTn id="86" dur="1000" fill="hold"/>
                                        <p:tgtEl>
                                          <p:spTgt spid="6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1000"/>
                                        <p:tgtEl>
                                          <p:spTgt spid="69"/>
                                        </p:tgtEl>
                                      </p:cBhvr>
                                    </p:animEffect>
                                    <p:anim calcmode="lin" valueType="num">
                                      <p:cBhvr>
                                        <p:cTn id="90" dur="1000" fill="hold"/>
                                        <p:tgtEl>
                                          <p:spTgt spid="69"/>
                                        </p:tgtEl>
                                        <p:attrNameLst>
                                          <p:attrName>ppt_x</p:attrName>
                                        </p:attrNameLst>
                                      </p:cBhvr>
                                      <p:tavLst>
                                        <p:tav tm="0">
                                          <p:val>
                                            <p:strVal val="#ppt_x"/>
                                          </p:val>
                                        </p:tav>
                                        <p:tav tm="100000">
                                          <p:val>
                                            <p:strVal val="#ppt_x"/>
                                          </p:val>
                                        </p:tav>
                                      </p:tavLst>
                                    </p:anim>
                                    <p:anim calcmode="lin" valueType="num">
                                      <p:cBhvr>
                                        <p:cTn id="91" dur="1000" fill="hold"/>
                                        <p:tgtEl>
                                          <p:spTgt spid="6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1000"/>
                                        <p:tgtEl>
                                          <p:spTgt spid="70"/>
                                        </p:tgtEl>
                                      </p:cBhvr>
                                    </p:animEffect>
                                    <p:anim calcmode="lin" valueType="num">
                                      <p:cBhvr>
                                        <p:cTn id="95" dur="1000" fill="hold"/>
                                        <p:tgtEl>
                                          <p:spTgt spid="70"/>
                                        </p:tgtEl>
                                        <p:attrNameLst>
                                          <p:attrName>ppt_x</p:attrName>
                                        </p:attrNameLst>
                                      </p:cBhvr>
                                      <p:tavLst>
                                        <p:tav tm="0">
                                          <p:val>
                                            <p:strVal val="#ppt_x"/>
                                          </p:val>
                                        </p:tav>
                                        <p:tav tm="100000">
                                          <p:val>
                                            <p:strVal val="#ppt_x"/>
                                          </p:val>
                                        </p:tav>
                                      </p:tavLst>
                                    </p:anim>
                                    <p:anim calcmode="lin" valueType="num">
                                      <p:cBhvr>
                                        <p:cTn id="96" dur="1000" fill="hold"/>
                                        <p:tgtEl>
                                          <p:spTgt spid="7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1000"/>
                                        <p:tgtEl>
                                          <p:spTgt spid="71"/>
                                        </p:tgtEl>
                                      </p:cBhvr>
                                    </p:animEffect>
                                    <p:anim calcmode="lin" valueType="num">
                                      <p:cBhvr>
                                        <p:cTn id="100" dur="1000" fill="hold"/>
                                        <p:tgtEl>
                                          <p:spTgt spid="71"/>
                                        </p:tgtEl>
                                        <p:attrNameLst>
                                          <p:attrName>ppt_x</p:attrName>
                                        </p:attrNameLst>
                                      </p:cBhvr>
                                      <p:tavLst>
                                        <p:tav tm="0">
                                          <p:val>
                                            <p:strVal val="#ppt_x"/>
                                          </p:val>
                                        </p:tav>
                                        <p:tav tm="100000">
                                          <p:val>
                                            <p:strVal val="#ppt_x"/>
                                          </p:val>
                                        </p:tav>
                                      </p:tavLst>
                                    </p:anim>
                                    <p:anim calcmode="lin" valueType="num">
                                      <p:cBhvr>
                                        <p:cTn id="101" dur="1000" fill="hold"/>
                                        <p:tgtEl>
                                          <p:spTgt spid="7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fade">
                                      <p:cBhvr>
                                        <p:cTn id="104" dur="1000"/>
                                        <p:tgtEl>
                                          <p:spTgt spid="72"/>
                                        </p:tgtEl>
                                      </p:cBhvr>
                                    </p:animEffect>
                                    <p:anim calcmode="lin" valueType="num">
                                      <p:cBhvr>
                                        <p:cTn id="105" dur="1000" fill="hold"/>
                                        <p:tgtEl>
                                          <p:spTgt spid="72"/>
                                        </p:tgtEl>
                                        <p:attrNameLst>
                                          <p:attrName>ppt_x</p:attrName>
                                        </p:attrNameLst>
                                      </p:cBhvr>
                                      <p:tavLst>
                                        <p:tav tm="0">
                                          <p:val>
                                            <p:strVal val="#ppt_x"/>
                                          </p:val>
                                        </p:tav>
                                        <p:tav tm="100000">
                                          <p:val>
                                            <p:strVal val="#ppt_x"/>
                                          </p:val>
                                        </p:tav>
                                      </p:tavLst>
                                    </p:anim>
                                    <p:anim calcmode="lin" valueType="num">
                                      <p:cBhvr>
                                        <p:cTn id="106" dur="1000" fill="hold"/>
                                        <p:tgtEl>
                                          <p:spTgt spid="7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1000"/>
                                        <p:tgtEl>
                                          <p:spTgt spid="73"/>
                                        </p:tgtEl>
                                      </p:cBhvr>
                                    </p:animEffect>
                                    <p:anim calcmode="lin" valueType="num">
                                      <p:cBhvr>
                                        <p:cTn id="110" dur="1000" fill="hold"/>
                                        <p:tgtEl>
                                          <p:spTgt spid="73"/>
                                        </p:tgtEl>
                                        <p:attrNameLst>
                                          <p:attrName>ppt_x</p:attrName>
                                        </p:attrNameLst>
                                      </p:cBhvr>
                                      <p:tavLst>
                                        <p:tav tm="0">
                                          <p:val>
                                            <p:strVal val="#ppt_x"/>
                                          </p:val>
                                        </p:tav>
                                        <p:tav tm="100000">
                                          <p:val>
                                            <p:strVal val="#ppt_x"/>
                                          </p:val>
                                        </p:tav>
                                      </p:tavLst>
                                    </p:anim>
                                    <p:anim calcmode="lin" valueType="num">
                                      <p:cBhvr>
                                        <p:cTn id="111" dur="1000" fill="hold"/>
                                        <p:tgtEl>
                                          <p:spTgt spid="7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1000"/>
                                        <p:tgtEl>
                                          <p:spTgt spid="74"/>
                                        </p:tgtEl>
                                      </p:cBhvr>
                                    </p:animEffect>
                                    <p:anim calcmode="lin" valueType="num">
                                      <p:cBhvr>
                                        <p:cTn id="115" dur="1000" fill="hold"/>
                                        <p:tgtEl>
                                          <p:spTgt spid="74"/>
                                        </p:tgtEl>
                                        <p:attrNameLst>
                                          <p:attrName>ppt_x</p:attrName>
                                        </p:attrNameLst>
                                      </p:cBhvr>
                                      <p:tavLst>
                                        <p:tav tm="0">
                                          <p:val>
                                            <p:strVal val="#ppt_x"/>
                                          </p:val>
                                        </p:tav>
                                        <p:tav tm="100000">
                                          <p:val>
                                            <p:strVal val="#ppt_x"/>
                                          </p:val>
                                        </p:tav>
                                      </p:tavLst>
                                    </p:anim>
                                    <p:anim calcmode="lin" valueType="num">
                                      <p:cBhvr>
                                        <p:cTn id="116" dur="1000" fill="hold"/>
                                        <p:tgtEl>
                                          <p:spTgt spid="74"/>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fade">
                                      <p:cBhvr>
                                        <p:cTn id="119" dur="1000"/>
                                        <p:tgtEl>
                                          <p:spTgt spid="75"/>
                                        </p:tgtEl>
                                      </p:cBhvr>
                                    </p:animEffect>
                                    <p:anim calcmode="lin" valueType="num">
                                      <p:cBhvr>
                                        <p:cTn id="120" dur="1000" fill="hold"/>
                                        <p:tgtEl>
                                          <p:spTgt spid="75"/>
                                        </p:tgtEl>
                                        <p:attrNameLst>
                                          <p:attrName>ppt_x</p:attrName>
                                        </p:attrNameLst>
                                      </p:cBhvr>
                                      <p:tavLst>
                                        <p:tav tm="0">
                                          <p:val>
                                            <p:strVal val="#ppt_x"/>
                                          </p:val>
                                        </p:tav>
                                        <p:tav tm="100000">
                                          <p:val>
                                            <p:strVal val="#ppt_x"/>
                                          </p:val>
                                        </p:tav>
                                      </p:tavLst>
                                    </p:anim>
                                    <p:anim calcmode="lin" valueType="num">
                                      <p:cBhvr>
                                        <p:cTn id="121" dur="1000" fill="hold"/>
                                        <p:tgtEl>
                                          <p:spTgt spid="7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76"/>
                                        </p:tgtEl>
                                        <p:attrNameLst>
                                          <p:attrName>style.visibility</p:attrName>
                                        </p:attrNameLst>
                                      </p:cBhvr>
                                      <p:to>
                                        <p:strVal val="visible"/>
                                      </p:to>
                                    </p:set>
                                    <p:animEffect transition="in" filter="fade">
                                      <p:cBhvr>
                                        <p:cTn id="124" dur="1000"/>
                                        <p:tgtEl>
                                          <p:spTgt spid="76"/>
                                        </p:tgtEl>
                                      </p:cBhvr>
                                    </p:animEffect>
                                    <p:anim calcmode="lin" valueType="num">
                                      <p:cBhvr>
                                        <p:cTn id="125" dur="1000" fill="hold"/>
                                        <p:tgtEl>
                                          <p:spTgt spid="76"/>
                                        </p:tgtEl>
                                        <p:attrNameLst>
                                          <p:attrName>ppt_x</p:attrName>
                                        </p:attrNameLst>
                                      </p:cBhvr>
                                      <p:tavLst>
                                        <p:tav tm="0">
                                          <p:val>
                                            <p:strVal val="#ppt_x"/>
                                          </p:val>
                                        </p:tav>
                                        <p:tav tm="100000">
                                          <p:val>
                                            <p:strVal val="#ppt_x"/>
                                          </p:val>
                                        </p:tav>
                                      </p:tavLst>
                                    </p:anim>
                                    <p:anim calcmode="lin" valueType="num">
                                      <p:cBhvr>
                                        <p:cTn id="126" dur="1000" fill="hold"/>
                                        <p:tgtEl>
                                          <p:spTgt spid="7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1000"/>
                                        <p:tgtEl>
                                          <p:spTgt spid="77"/>
                                        </p:tgtEl>
                                      </p:cBhvr>
                                    </p:animEffect>
                                    <p:anim calcmode="lin" valueType="num">
                                      <p:cBhvr>
                                        <p:cTn id="130" dur="1000" fill="hold"/>
                                        <p:tgtEl>
                                          <p:spTgt spid="77"/>
                                        </p:tgtEl>
                                        <p:attrNameLst>
                                          <p:attrName>ppt_x</p:attrName>
                                        </p:attrNameLst>
                                      </p:cBhvr>
                                      <p:tavLst>
                                        <p:tav tm="0">
                                          <p:val>
                                            <p:strVal val="#ppt_x"/>
                                          </p:val>
                                        </p:tav>
                                        <p:tav tm="100000">
                                          <p:val>
                                            <p:strVal val="#ppt_x"/>
                                          </p:val>
                                        </p:tav>
                                      </p:tavLst>
                                    </p:anim>
                                    <p:anim calcmode="lin" valueType="num">
                                      <p:cBhvr>
                                        <p:cTn id="131" dur="1000" fill="hold"/>
                                        <p:tgtEl>
                                          <p:spTgt spid="77"/>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78"/>
                                        </p:tgtEl>
                                        <p:attrNameLst>
                                          <p:attrName>style.visibility</p:attrName>
                                        </p:attrNameLst>
                                      </p:cBhvr>
                                      <p:to>
                                        <p:strVal val="visible"/>
                                      </p:to>
                                    </p:set>
                                    <p:animEffect transition="in" filter="fade">
                                      <p:cBhvr>
                                        <p:cTn id="134" dur="1000"/>
                                        <p:tgtEl>
                                          <p:spTgt spid="78"/>
                                        </p:tgtEl>
                                      </p:cBhvr>
                                    </p:animEffect>
                                    <p:anim calcmode="lin" valueType="num">
                                      <p:cBhvr>
                                        <p:cTn id="135" dur="1000" fill="hold"/>
                                        <p:tgtEl>
                                          <p:spTgt spid="78"/>
                                        </p:tgtEl>
                                        <p:attrNameLst>
                                          <p:attrName>ppt_x</p:attrName>
                                        </p:attrNameLst>
                                      </p:cBhvr>
                                      <p:tavLst>
                                        <p:tav tm="0">
                                          <p:val>
                                            <p:strVal val="#ppt_x"/>
                                          </p:val>
                                        </p:tav>
                                        <p:tav tm="100000">
                                          <p:val>
                                            <p:strVal val="#ppt_x"/>
                                          </p:val>
                                        </p:tav>
                                      </p:tavLst>
                                    </p:anim>
                                    <p:anim calcmode="lin" valueType="num">
                                      <p:cBhvr>
                                        <p:cTn id="136" dur="1000" fill="hold"/>
                                        <p:tgtEl>
                                          <p:spTgt spid="78"/>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79"/>
                                        </p:tgtEl>
                                        <p:attrNameLst>
                                          <p:attrName>style.visibility</p:attrName>
                                        </p:attrNameLst>
                                      </p:cBhvr>
                                      <p:to>
                                        <p:strVal val="visible"/>
                                      </p:to>
                                    </p:set>
                                    <p:animEffect transition="in" filter="fade">
                                      <p:cBhvr>
                                        <p:cTn id="139" dur="1000"/>
                                        <p:tgtEl>
                                          <p:spTgt spid="79"/>
                                        </p:tgtEl>
                                      </p:cBhvr>
                                    </p:animEffect>
                                    <p:anim calcmode="lin" valueType="num">
                                      <p:cBhvr>
                                        <p:cTn id="140" dur="1000" fill="hold"/>
                                        <p:tgtEl>
                                          <p:spTgt spid="79"/>
                                        </p:tgtEl>
                                        <p:attrNameLst>
                                          <p:attrName>ppt_x</p:attrName>
                                        </p:attrNameLst>
                                      </p:cBhvr>
                                      <p:tavLst>
                                        <p:tav tm="0">
                                          <p:val>
                                            <p:strVal val="#ppt_x"/>
                                          </p:val>
                                        </p:tav>
                                        <p:tav tm="100000">
                                          <p:val>
                                            <p:strVal val="#ppt_x"/>
                                          </p:val>
                                        </p:tav>
                                      </p:tavLst>
                                    </p:anim>
                                    <p:anim calcmode="lin" valueType="num">
                                      <p:cBhvr>
                                        <p:cTn id="141" dur="1000" fill="hold"/>
                                        <p:tgtEl>
                                          <p:spTgt spid="79"/>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fade">
                                      <p:cBhvr>
                                        <p:cTn id="144" dur="1000"/>
                                        <p:tgtEl>
                                          <p:spTgt spid="80"/>
                                        </p:tgtEl>
                                      </p:cBhvr>
                                    </p:animEffect>
                                    <p:anim calcmode="lin" valueType="num">
                                      <p:cBhvr>
                                        <p:cTn id="145" dur="1000" fill="hold"/>
                                        <p:tgtEl>
                                          <p:spTgt spid="80"/>
                                        </p:tgtEl>
                                        <p:attrNameLst>
                                          <p:attrName>ppt_x</p:attrName>
                                        </p:attrNameLst>
                                      </p:cBhvr>
                                      <p:tavLst>
                                        <p:tav tm="0">
                                          <p:val>
                                            <p:strVal val="#ppt_x"/>
                                          </p:val>
                                        </p:tav>
                                        <p:tav tm="100000">
                                          <p:val>
                                            <p:strVal val="#ppt_x"/>
                                          </p:val>
                                        </p:tav>
                                      </p:tavLst>
                                    </p:anim>
                                    <p:anim calcmode="lin" valueType="num">
                                      <p:cBhvr>
                                        <p:cTn id="146" dur="1000" fill="hold"/>
                                        <p:tgtEl>
                                          <p:spTgt spid="80"/>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1000"/>
                                        <p:tgtEl>
                                          <p:spTgt spid="81"/>
                                        </p:tgtEl>
                                      </p:cBhvr>
                                    </p:animEffect>
                                    <p:anim calcmode="lin" valueType="num">
                                      <p:cBhvr>
                                        <p:cTn id="150" dur="1000" fill="hold"/>
                                        <p:tgtEl>
                                          <p:spTgt spid="81"/>
                                        </p:tgtEl>
                                        <p:attrNameLst>
                                          <p:attrName>ppt_x</p:attrName>
                                        </p:attrNameLst>
                                      </p:cBhvr>
                                      <p:tavLst>
                                        <p:tav tm="0">
                                          <p:val>
                                            <p:strVal val="#ppt_x"/>
                                          </p:val>
                                        </p:tav>
                                        <p:tav tm="100000">
                                          <p:val>
                                            <p:strVal val="#ppt_x"/>
                                          </p:val>
                                        </p:tav>
                                      </p:tavLst>
                                    </p:anim>
                                    <p:anim calcmode="lin" valueType="num">
                                      <p:cBhvr>
                                        <p:cTn id="151" dur="1000" fill="hold"/>
                                        <p:tgtEl>
                                          <p:spTgt spid="81"/>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fade">
                                      <p:cBhvr>
                                        <p:cTn id="154" dur="1000"/>
                                        <p:tgtEl>
                                          <p:spTgt spid="82"/>
                                        </p:tgtEl>
                                      </p:cBhvr>
                                    </p:animEffect>
                                    <p:anim calcmode="lin" valueType="num">
                                      <p:cBhvr>
                                        <p:cTn id="155" dur="1000" fill="hold"/>
                                        <p:tgtEl>
                                          <p:spTgt spid="82"/>
                                        </p:tgtEl>
                                        <p:attrNameLst>
                                          <p:attrName>ppt_x</p:attrName>
                                        </p:attrNameLst>
                                      </p:cBhvr>
                                      <p:tavLst>
                                        <p:tav tm="0">
                                          <p:val>
                                            <p:strVal val="#ppt_x"/>
                                          </p:val>
                                        </p:tav>
                                        <p:tav tm="100000">
                                          <p:val>
                                            <p:strVal val="#ppt_x"/>
                                          </p:val>
                                        </p:tav>
                                      </p:tavLst>
                                    </p:anim>
                                    <p:anim calcmode="lin" valueType="num">
                                      <p:cBhvr>
                                        <p:cTn id="156" dur="1000" fill="hold"/>
                                        <p:tgtEl>
                                          <p:spTgt spid="82"/>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1000"/>
                                        <p:tgtEl>
                                          <p:spTgt spid="83"/>
                                        </p:tgtEl>
                                      </p:cBhvr>
                                    </p:animEffect>
                                    <p:anim calcmode="lin" valueType="num">
                                      <p:cBhvr>
                                        <p:cTn id="160" dur="1000" fill="hold"/>
                                        <p:tgtEl>
                                          <p:spTgt spid="83"/>
                                        </p:tgtEl>
                                        <p:attrNameLst>
                                          <p:attrName>ppt_x</p:attrName>
                                        </p:attrNameLst>
                                      </p:cBhvr>
                                      <p:tavLst>
                                        <p:tav tm="0">
                                          <p:val>
                                            <p:strVal val="#ppt_x"/>
                                          </p:val>
                                        </p:tav>
                                        <p:tav tm="100000">
                                          <p:val>
                                            <p:strVal val="#ppt_x"/>
                                          </p:val>
                                        </p:tav>
                                      </p:tavLst>
                                    </p:anim>
                                    <p:anim calcmode="lin" valueType="num">
                                      <p:cBhvr>
                                        <p:cTn id="161" dur="1000" fill="hold"/>
                                        <p:tgtEl>
                                          <p:spTgt spid="83"/>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84"/>
                                        </p:tgtEl>
                                        <p:attrNameLst>
                                          <p:attrName>style.visibility</p:attrName>
                                        </p:attrNameLst>
                                      </p:cBhvr>
                                      <p:to>
                                        <p:strVal val="visible"/>
                                      </p:to>
                                    </p:set>
                                    <p:animEffect transition="in" filter="fade">
                                      <p:cBhvr>
                                        <p:cTn id="164" dur="1000"/>
                                        <p:tgtEl>
                                          <p:spTgt spid="84"/>
                                        </p:tgtEl>
                                      </p:cBhvr>
                                    </p:animEffect>
                                    <p:anim calcmode="lin" valueType="num">
                                      <p:cBhvr>
                                        <p:cTn id="165" dur="1000" fill="hold"/>
                                        <p:tgtEl>
                                          <p:spTgt spid="84"/>
                                        </p:tgtEl>
                                        <p:attrNameLst>
                                          <p:attrName>ppt_x</p:attrName>
                                        </p:attrNameLst>
                                      </p:cBhvr>
                                      <p:tavLst>
                                        <p:tav tm="0">
                                          <p:val>
                                            <p:strVal val="#ppt_x"/>
                                          </p:val>
                                        </p:tav>
                                        <p:tav tm="100000">
                                          <p:val>
                                            <p:strVal val="#ppt_x"/>
                                          </p:val>
                                        </p:tav>
                                      </p:tavLst>
                                    </p:anim>
                                    <p:anim calcmode="lin" valueType="num">
                                      <p:cBhvr>
                                        <p:cTn id="166" dur="1000" fill="hold"/>
                                        <p:tgtEl>
                                          <p:spTgt spid="84"/>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1000"/>
                                        <p:tgtEl>
                                          <p:spTgt spid="85"/>
                                        </p:tgtEl>
                                      </p:cBhvr>
                                    </p:animEffect>
                                    <p:anim calcmode="lin" valueType="num">
                                      <p:cBhvr>
                                        <p:cTn id="170" dur="1000" fill="hold"/>
                                        <p:tgtEl>
                                          <p:spTgt spid="85"/>
                                        </p:tgtEl>
                                        <p:attrNameLst>
                                          <p:attrName>ppt_x</p:attrName>
                                        </p:attrNameLst>
                                      </p:cBhvr>
                                      <p:tavLst>
                                        <p:tav tm="0">
                                          <p:val>
                                            <p:strVal val="#ppt_x"/>
                                          </p:val>
                                        </p:tav>
                                        <p:tav tm="100000">
                                          <p:val>
                                            <p:strVal val="#ppt_x"/>
                                          </p:val>
                                        </p:tav>
                                      </p:tavLst>
                                    </p:anim>
                                    <p:anim calcmode="lin" valueType="num">
                                      <p:cBhvr>
                                        <p:cTn id="171" dur="1000" fill="hold"/>
                                        <p:tgtEl>
                                          <p:spTgt spid="85"/>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86"/>
                                        </p:tgtEl>
                                        <p:attrNameLst>
                                          <p:attrName>style.visibility</p:attrName>
                                        </p:attrNameLst>
                                      </p:cBhvr>
                                      <p:to>
                                        <p:strVal val="visible"/>
                                      </p:to>
                                    </p:set>
                                    <p:animEffect transition="in" filter="fade">
                                      <p:cBhvr>
                                        <p:cTn id="174" dur="1000"/>
                                        <p:tgtEl>
                                          <p:spTgt spid="86"/>
                                        </p:tgtEl>
                                      </p:cBhvr>
                                    </p:animEffect>
                                    <p:anim calcmode="lin" valueType="num">
                                      <p:cBhvr>
                                        <p:cTn id="175" dur="1000" fill="hold"/>
                                        <p:tgtEl>
                                          <p:spTgt spid="86"/>
                                        </p:tgtEl>
                                        <p:attrNameLst>
                                          <p:attrName>ppt_x</p:attrName>
                                        </p:attrNameLst>
                                      </p:cBhvr>
                                      <p:tavLst>
                                        <p:tav tm="0">
                                          <p:val>
                                            <p:strVal val="#ppt_x"/>
                                          </p:val>
                                        </p:tav>
                                        <p:tav tm="100000">
                                          <p:val>
                                            <p:strVal val="#ppt_x"/>
                                          </p:val>
                                        </p:tav>
                                      </p:tavLst>
                                    </p:anim>
                                    <p:anim calcmode="lin" valueType="num">
                                      <p:cBhvr>
                                        <p:cTn id="176" dur="1000" fill="hold"/>
                                        <p:tgtEl>
                                          <p:spTgt spid="86"/>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87"/>
                                        </p:tgtEl>
                                        <p:attrNameLst>
                                          <p:attrName>style.visibility</p:attrName>
                                        </p:attrNameLst>
                                      </p:cBhvr>
                                      <p:to>
                                        <p:strVal val="visible"/>
                                      </p:to>
                                    </p:set>
                                    <p:animEffect transition="in" filter="fade">
                                      <p:cBhvr>
                                        <p:cTn id="179" dur="1000"/>
                                        <p:tgtEl>
                                          <p:spTgt spid="87"/>
                                        </p:tgtEl>
                                      </p:cBhvr>
                                    </p:animEffect>
                                    <p:anim calcmode="lin" valueType="num">
                                      <p:cBhvr>
                                        <p:cTn id="180" dur="1000" fill="hold"/>
                                        <p:tgtEl>
                                          <p:spTgt spid="87"/>
                                        </p:tgtEl>
                                        <p:attrNameLst>
                                          <p:attrName>ppt_x</p:attrName>
                                        </p:attrNameLst>
                                      </p:cBhvr>
                                      <p:tavLst>
                                        <p:tav tm="0">
                                          <p:val>
                                            <p:strVal val="#ppt_x"/>
                                          </p:val>
                                        </p:tav>
                                        <p:tav tm="100000">
                                          <p:val>
                                            <p:strVal val="#ppt_x"/>
                                          </p:val>
                                        </p:tav>
                                      </p:tavLst>
                                    </p:anim>
                                    <p:anim calcmode="lin" valueType="num">
                                      <p:cBhvr>
                                        <p:cTn id="181" dur="1000" fill="hold"/>
                                        <p:tgtEl>
                                          <p:spTgt spid="87"/>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88"/>
                                        </p:tgtEl>
                                        <p:attrNameLst>
                                          <p:attrName>style.visibility</p:attrName>
                                        </p:attrNameLst>
                                      </p:cBhvr>
                                      <p:to>
                                        <p:strVal val="visible"/>
                                      </p:to>
                                    </p:set>
                                    <p:animEffect transition="in" filter="fade">
                                      <p:cBhvr>
                                        <p:cTn id="184" dur="1000"/>
                                        <p:tgtEl>
                                          <p:spTgt spid="88"/>
                                        </p:tgtEl>
                                      </p:cBhvr>
                                    </p:animEffect>
                                    <p:anim calcmode="lin" valueType="num">
                                      <p:cBhvr>
                                        <p:cTn id="185" dur="1000" fill="hold"/>
                                        <p:tgtEl>
                                          <p:spTgt spid="88"/>
                                        </p:tgtEl>
                                        <p:attrNameLst>
                                          <p:attrName>ppt_x</p:attrName>
                                        </p:attrNameLst>
                                      </p:cBhvr>
                                      <p:tavLst>
                                        <p:tav tm="0">
                                          <p:val>
                                            <p:strVal val="#ppt_x"/>
                                          </p:val>
                                        </p:tav>
                                        <p:tav tm="100000">
                                          <p:val>
                                            <p:strVal val="#ppt_x"/>
                                          </p:val>
                                        </p:tav>
                                      </p:tavLst>
                                    </p:anim>
                                    <p:anim calcmode="lin" valueType="num">
                                      <p:cBhvr>
                                        <p:cTn id="186" dur="1000" fill="hold"/>
                                        <p:tgtEl>
                                          <p:spTgt spid="88"/>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89"/>
                                        </p:tgtEl>
                                        <p:attrNameLst>
                                          <p:attrName>style.visibility</p:attrName>
                                        </p:attrNameLst>
                                      </p:cBhvr>
                                      <p:to>
                                        <p:strVal val="visible"/>
                                      </p:to>
                                    </p:set>
                                    <p:animEffect transition="in" filter="fade">
                                      <p:cBhvr>
                                        <p:cTn id="189" dur="1000"/>
                                        <p:tgtEl>
                                          <p:spTgt spid="89"/>
                                        </p:tgtEl>
                                      </p:cBhvr>
                                    </p:animEffect>
                                    <p:anim calcmode="lin" valueType="num">
                                      <p:cBhvr>
                                        <p:cTn id="190" dur="1000" fill="hold"/>
                                        <p:tgtEl>
                                          <p:spTgt spid="89"/>
                                        </p:tgtEl>
                                        <p:attrNameLst>
                                          <p:attrName>ppt_x</p:attrName>
                                        </p:attrNameLst>
                                      </p:cBhvr>
                                      <p:tavLst>
                                        <p:tav tm="0">
                                          <p:val>
                                            <p:strVal val="#ppt_x"/>
                                          </p:val>
                                        </p:tav>
                                        <p:tav tm="100000">
                                          <p:val>
                                            <p:strVal val="#ppt_x"/>
                                          </p:val>
                                        </p:tav>
                                      </p:tavLst>
                                    </p:anim>
                                    <p:anim calcmode="lin" valueType="num">
                                      <p:cBhvr>
                                        <p:cTn id="191" dur="1000" fill="hold"/>
                                        <p:tgtEl>
                                          <p:spTgt spid="89"/>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90"/>
                                        </p:tgtEl>
                                        <p:attrNameLst>
                                          <p:attrName>style.visibility</p:attrName>
                                        </p:attrNameLst>
                                      </p:cBhvr>
                                      <p:to>
                                        <p:strVal val="visible"/>
                                      </p:to>
                                    </p:set>
                                    <p:animEffect transition="in" filter="fade">
                                      <p:cBhvr>
                                        <p:cTn id="194" dur="1000"/>
                                        <p:tgtEl>
                                          <p:spTgt spid="90"/>
                                        </p:tgtEl>
                                      </p:cBhvr>
                                    </p:animEffect>
                                    <p:anim calcmode="lin" valueType="num">
                                      <p:cBhvr>
                                        <p:cTn id="195" dur="1000" fill="hold"/>
                                        <p:tgtEl>
                                          <p:spTgt spid="90"/>
                                        </p:tgtEl>
                                        <p:attrNameLst>
                                          <p:attrName>ppt_x</p:attrName>
                                        </p:attrNameLst>
                                      </p:cBhvr>
                                      <p:tavLst>
                                        <p:tav tm="0">
                                          <p:val>
                                            <p:strVal val="#ppt_x"/>
                                          </p:val>
                                        </p:tav>
                                        <p:tav tm="100000">
                                          <p:val>
                                            <p:strVal val="#ppt_x"/>
                                          </p:val>
                                        </p:tav>
                                      </p:tavLst>
                                    </p:anim>
                                    <p:anim calcmode="lin" valueType="num">
                                      <p:cBhvr>
                                        <p:cTn id="196" dur="1000" fill="hold"/>
                                        <p:tgtEl>
                                          <p:spTgt spid="90"/>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91"/>
                                        </p:tgtEl>
                                        <p:attrNameLst>
                                          <p:attrName>style.visibility</p:attrName>
                                        </p:attrNameLst>
                                      </p:cBhvr>
                                      <p:to>
                                        <p:strVal val="visible"/>
                                      </p:to>
                                    </p:set>
                                    <p:animEffect transition="in" filter="fade">
                                      <p:cBhvr>
                                        <p:cTn id="199" dur="1000"/>
                                        <p:tgtEl>
                                          <p:spTgt spid="91"/>
                                        </p:tgtEl>
                                      </p:cBhvr>
                                    </p:animEffect>
                                    <p:anim calcmode="lin" valueType="num">
                                      <p:cBhvr>
                                        <p:cTn id="200" dur="1000" fill="hold"/>
                                        <p:tgtEl>
                                          <p:spTgt spid="91"/>
                                        </p:tgtEl>
                                        <p:attrNameLst>
                                          <p:attrName>ppt_x</p:attrName>
                                        </p:attrNameLst>
                                      </p:cBhvr>
                                      <p:tavLst>
                                        <p:tav tm="0">
                                          <p:val>
                                            <p:strVal val="#ppt_x"/>
                                          </p:val>
                                        </p:tav>
                                        <p:tav tm="100000">
                                          <p:val>
                                            <p:strVal val="#ppt_x"/>
                                          </p:val>
                                        </p:tav>
                                      </p:tavLst>
                                    </p:anim>
                                    <p:anim calcmode="lin" valueType="num">
                                      <p:cBhvr>
                                        <p:cTn id="201" dur="1000" fill="hold"/>
                                        <p:tgtEl>
                                          <p:spTgt spid="91"/>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0"/>
                                  </p:stCondLst>
                                  <p:childTnLst>
                                    <p:set>
                                      <p:cBhvr>
                                        <p:cTn id="203" dur="1" fill="hold">
                                          <p:stCondLst>
                                            <p:cond delay="0"/>
                                          </p:stCondLst>
                                        </p:cTn>
                                        <p:tgtEl>
                                          <p:spTgt spid="92"/>
                                        </p:tgtEl>
                                        <p:attrNameLst>
                                          <p:attrName>style.visibility</p:attrName>
                                        </p:attrNameLst>
                                      </p:cBhvr>
                                      <p:to>
                                        <p:strVal val="visible"/>
                                      </p:to>
                                    </p:set>
                                    <p:animEffect transition="in" filter="fade">
                                      <p:cBhvr>
                                        <p:cTn id="204" dur="1000"/>
                                        <p:tgtEl>
                                          <p:spTgt spid="92"/>
                                        </p:tgtEl>
                                      </p:cBhvr>
                                    </p:animEffect>
                                    <p:anim calcmode="lin" valueType="num">
                                      <p:cBhvr>
                                        <p:cTn id="205" dur="1000" fill="hold"/>
                                        <p:tgtEl>
                                          <p:spTgt spid="92"/>
                                        </p:tgtEl>
                                        <p:attrNameLst>
                                          <p:attrName>ppt_x</p:attrName>
                                        </p:attrNameLst>
                                      </p:cBhvr>
                                      <p:tavLst>
                                        <p:tav tm="0">
                                          <p:val>
                                            <p:strVal val="#ppt_x"/>
                                          </p:val>
                                        </p:tav>
                                        <p:tav tm="100000">
                                          <p:val>
                                            <p:strVal val="#ppt_x"/>
                                          </p:val>
                                        </p:tav>
                                      </p:tavLst>
                                    </p:anim>
                                    <p:anim calcmode="lin" valueType="num">
                                      <p:cBhvr>
                                        <p:cTn id="206" dur="1000" fill="hold"/>
                                        <p:tgtEl>
                                          <p:spTgt spid="92"/>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96"/>
                                        </p:tgtEl>
                                        <p:attrNameLst>
                                          <p:attrName>style.visibility</p:attrName>
                                        </p:attrNameLst>
                                      </p:cBhvr>
                                      <p:to>
                                        <p:strVal val="visible"/>
                                      </p:to>
                                    </p:set>
                                    <p:animEffect transition="in" filter="fade">
                                      <p:cBhvr>
                                        <p:cTn id="209" dur="1000"/>
                                        <p:tgtEl>
                                          <p:spTgt spid="96"/>
                                        </p:tgtEl>
                                      </p:cBhvr>
                                    </p:animEffect>
                                    <p:anim calcmode="lin" valueType="num">
                                      <p:cBhvr>
                                        <p:cTn id="210" dur="1000" fill="hold"/>
                                        <p:tgtEl>
                                          <p:spTgt spid="96"/>
                                        </p:tgtEl>
                                        <p:attrNameLst>
                                          <p:attrName>ppt_x</p:attrName>
                                        </p:attrNameLst>
                                      </p:cBhvr>
                                      <p:tavLst>
                                        <p:tav tm="0">
                                          <p:val>
                                            <p:strVal val="#ppt_x"/>
                                          </p:val>
                                        </p:tav>
                                        <p:tav tm="100000">
                                          <p:val>
                                            <p:strVal val="#ppt_x"/>
                                          </p:val>
                                        </p:tav>
                                      </p:tavLst>
                                    </p:anim>
                                    <p:anim calcmode="lin" valueType="num">
                                      <p:cBhvr>
                                        <p:cTn id="21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F9DFB15-BBE5-4A33-9BEA-DB2A0D1F184A}"/>
              </a:ext>
            </a:extLst>
          </p:cNvPr>
          <p:cNvSpPr/>
          <p:nvPr/>
        </p:nvSpPr>
        <p:spPr bwMode="auto">
          <a:xfrm>
            <a:off x="1705893" y="1853706"/>
            <a:ext cx="9925359" cy="654881"/>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2800" dirty="0">
                <a:solidFill>
                  <a:srgbClr val="F8F8F8"/>
                </a:solidFill>
                <a:latin typeface="微软雅黑"/>
                <a:ea typeface="微软雅黑"/>
              </a:rPr>
              <a:t>愿景：为每个孩子插上科学的翅膀</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1.1 </a:t>
            </a:r>
            <a:r>
              <a:rPr lang="zh-CN" altLang="en-US" sz="2800" dirty="0">
                <a:solidFill>
                  <a:schemeClr val="accent2"/>
                </a:solidFill>
                <a:latin typeface="微软雅黑"/>
                <a:ea typeface="微软雅黑"/>
              </a:rPr>
              <a:t>愿景</a:t>
            </a:r>
            <a:r>
              <a:rPr lang="en-US" altLang="zh-CN" sz="2800" dirty="0">
                <a:solidFill>
                  <a:schemeClr val="accent2"/>
                </a:solidFill>
                <a:latin typeface="微软雅黑"/>
                <a:ea typeface="微软雅黑"/>
              </a:rPr>
              <a:t>/</a:t>
            </a:r>
            <a:r>
              <a:rPr lang="zh-CN" altLang="en-US" sz="2800" dirty="0">
                <a:solidFill>
                  <a:schemeClr val="accent2"/>
                </a:solidFill>
                <a:latin typeface="微软雅黑"/>
                <a:ea typeface="微软雅黑"/>
              </a:rPr>
              <a:t>使命</a:t>
            </a:r>
            <a:r>
              <a:rPr lang="en-US" altLang="zh-CN" sz="2800" dirty="0">
                <a:solidFill>
                  <a:schemeClr val="accent2"/>
                </a:solidFill>
                <a:latin typeface="微软雅黑"/>
                <a:ea typeface="微软雅黑"/>
              </a:rPr>
              <a:t>/</a:t>
            </a:r>
            <a:r>
              <a:rPr lang="zh-CN" altLang="en-US" sz="2800" dirty="0">
                <a:solidFill>
                  <a:schemeClr val="accent2"/>
                </a:solidFill>
                <a:latin typeface="微软雅黑"/>
                <a:ea typeface="微软雅黑"/>
              </a:rPr>
              <a:t>核心价值观</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3" name="Rectangle: Rounded Corners 2"/>
          <p:cNvSpPr/>
          <p:nvPr/>
        </p:nvSpPr>
        <p:spPr bwMode="auto">
          <a:xfrm>
            <a:off x="1705893" y="3088458"/>
            <a:ext cx="9925358" cy="725489"/>
          </a:xfrm>
          <a:prstGeom prst="roundRect">
            <a:avLst/>
          </a:prstGeom>
          <a:solidFill>
            <a:srgbClr val="F65E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sz="2800" dirty="0">
                <a:solidFill>
                  <a:srgbClr val="F8F8F8"/>
                </a:solidFill>
                <a:latin typeface="微软雅黑"/>
                <a:ea typeface="微软雅黑"/>
              </a:rPr>
              <a:t>使命：消除</a:t>
            </a:r>
            <a:r>
              <a:rPr lang="en-US" altLang="zh-CN" sz="2800" dirty="0">
                <a:solidFill>
                  <a:srgbClr val="F8F8F8"/>
                </a:solidFill>
                <a:latin typeface="微软雅黑"/>
                <a:ea typeface="微软雅黑"/>
              </a:rPr>
              <a:t>STEAM</a:t>
            </a:r>
            <a:r>
              <a:rPr lang="zh-CN" altLang="en-US" sz="2800" dirty="0">
                <a:solidFill>
                  <a:srgbClr val="F8F8F8"/>
                </a:solidFill>
                <a:latin typeface="微软雅黑"/>
                <a:ea typeface="微软雅黑"/>
              </a:rPr>
              <a:t>教育鸿沟，培养应用科学人才</a:t>
            </a:r>
          </a:p>
        </p:txBody>
      </p:sp>
      <p:sp>
        <p:nvSpPr>
          <p:cNvPr id="4" name="Rectangle: Rounded Corners 3"/>
          <p:cNvSpPr/>
          <p:nvPr/>
        </p:nvSpPr>
        <p:spPr bwMode="auto">
          <a:xfrm>
            <a:off x="1698774" y="4418031"/>
            <a:ext cx="9932477" cy="1080120"/>
          </a:xfrm>
          <a:prstGeom prst="roundRect">
            <a:avLst/>
          </a:prstGeom>
          <a:solidFill>
            <a:schemeClr val="accent4">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sz="2800" dirty="0">
                <a:solidFill>
                  <a:srgbClr val="F8F8F8"/>
                </a:solidFill>
                <a:latin typeface="微软雅黑"/>
                <a:ea typeface="微软雅黑"/>
              </a:rPr>
              <a:t>核心价值观：以孩子的成长为己任，持续创新，坚定不移走科技应用教育路线</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6" name="Freeform 7"/>
          <p:cNvSpPr>
            <a:spLocks noEditPoints="1"/>
          </p:cNvSpPr>
          <p:nvPr/>
        </p:nvSpPr>
        <p:spPr bwMode="auto">
          <a:xfrm>
            <a:off x="552999" y="1851787"/>
            <a:ext cx="651524" cy="656800"/>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noEditPoints="1"/>
          </p:cNvSpPr>
          <p:nvPr/>
        </p:nvSpPr>
        <p:spPr bwMode="auto">
          <a:xfrm>
            <a:off x="552999" y="4612546"/>
            <a:ext cx="646248" cy="69109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1"/>
          <p:cNvSpPr>
            <a:spLocks noEditPoints="1"/>
          </p:cNvSpPr>
          <p:nvPr/>
        </p:nvSpPr>
        <p:spPr bwMode="auto">
          <a:xfrm>
            <a:off x="521346" y="3110472"/>
            <a:ext cx="683177" cy="65680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51093572"/>
      </p:ext>
    </p:extLst>
  </p:cSld>
  <p:clrMapOvr>
    <a:masterClrMapping/>
  </p:clrMapOvr>
  <mc:AlternateContent xmlns:mc="http://schemas.openxmlformats.org/markup-compatibility/2006" xmlns:p14="http://schemas.microsoft.com/office/powerpoint/2010/main">
    <mc:Choice Requires="p14">
      <p:transition spd="slow" p14:dur="800" advTm="10169">
        <p14:gallery dir="l"/>
      </p:transition>
    </mc:Choice>
    <mc:Fallback xmlns="">
      <p:transition spd="slow" advTm="10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6"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1.2 </a:t>
            </a:r>
            <a:r>
              <a:rPr lang="zh-CN" altLang="en-US" sz="2800" dirty="0">
                <a:solidFill>
                  <a:schemeClr val="accent2"/>
                </a:solidFill>
                <a:latin typeface="微软雅黑"/>
                <a:ea typeface="微软雅黑"/>
              </a:rPr>
              <a:t>核心成员介绍</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4" name="Oval 12"/>
          <p:cNvSpPr>
            <a:spLocks noChangeArrowheads="1"/>
          </p:cNvSpPr>
          <p:nvPr/>
        </p:nvSpPr>
        <p:spPr bwMode="auto">
          <a:xfrm>
            <a:off x="688014" y="1124744"/>
            <a:ext cx="2109380" cy="2119952"/>
          </a:xfrm>
          <a:prstGeom prst="ellipse">
            <a:avLst/>
          </a:pr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3"/>
          <p:cNvSpPr>
            <a:spLocks noChangeArrowheads="1"/>
          </p:cNvSpPr>
          <p:nvPr/>
        </p:nvSpPr>
        <p:spPr bwMode="auto">
          <a:xfrm>
            <a:off x="812251" y="1249862"/>
            <a:ext cx="1860907" cy="1869717"/>
          </a:xfrm>
          <a:prstGeom prst="ellipse">
            <a:avLst/>
          </a:prstGeom>
          <a:blipFill>
            <a:blip r:embed="rId3"/>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矩形 9"/>
          <p:cNvSpPr>
            <a:spLocks noChangeArrowheads="1"/>
          </p:cNvSpPr>
          <p:nvPr/>
        </p:nvSpPr>
        <p:spPr bwMode="auto">
          <a:xfrm>
            <a:off x="3019609" y="1196752"/>
            <a:ext cx="29347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1"/>
                </a:solidFill>
                <a:latin typeface="微软雅黑" pitchFamily="34" charset="-122"/>
                <a:ea typeface="微软雅黑" pitchFamily="34" charset="-122"/>
              </a:rPr>
              <a:t>龙小波  </a:t>
            </a:r>
            <a:r>
              <a:rPr lang="zh-CN" altLang="en-US" sz="2000" dirty="0">
                <a:solidFill>
                  <a:schemeClr val="accent1"/>
                </a:solidFill>
                <a:latin typeface="微软雅黑" pitchFamily="34" charset="-122"/>
                <a:ea typeface="微软雅黑" pitchFamily="34" charset="-122"/>
              </a:rPr>
              <a:t>联合创始人</a:t>
            </a:r>
          </a:p>
          <a:p>
            <a:endParaRPr lang="zh-CN" altLang="en-US" sz="2400" b="1" dirty="0">
              <a:solidFill>
                <a:schemeClr val="accent1"/>
              </a:solidFill>
              <a:latin typeface="微软雅黑" pitchFamily="34" charset="-122"/>
              <a:ea typeface="微软雅黑" pitchFamily="34" charset="-122"/>
            </a:endParaRPr>
          </a:p>
        </p:txBody>
      </p:sp>
      <p:sp>
        <p:nvSpPr>
          <p:cNvPr id="9" name="TextBox 8"/>
          <p:cNvSpPr txBox="1"/>
          <p:nvPr/>
        </p:nvSpPr>
        <p:spPr>
          <a:xfrm>
            <a:off x="3015495" y="1779052"/>
            <a:ext cx="8339470" cy="1477328"/>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出生于</a:t>
            </a:r>
            <a:r>
              <a:rPr lang="en-US" altLang="zh-CN" dirty="0">
                <a:solidFill>
                  <a:schemeClr val="accent1">
                    <a:lumMod val="50000"/>
                  </a:schemeClr>
                </a:solidFill>
              </a:rPr>
              <a:t>1981</a:t>
            </a:r>
            <a:r>
              <a:rPr lang="zh-CN" altLang="en-US" dirty="0">
                <a:solidFill>
                  <a:schemeClr val="accent1">
                    <a:lumMod val="50000"/>
                  </a:schemeClr>
                </a:solidFill>
              </a:rPr>
              <a:t>年，四川师范大学计算机科学与技术专业。华为</a:t>
            </a:r>
            <a:r>
              <a:rPr lang="en-US" altLang="zh-CN" dirty="0">
                <a:solidFill>
                  <a:schemeClr val="accent1">
                    <a:lumMod val="50000"/>
                  </a:schemeClr>
                </a:solidFill>
              </a:rPr>
              <a:t>10</a:t>
            </a:r>
            <a:r>
              <a:rPr lang="zh-CN" altLang="en-US" dirty="0">
                <a:solidFill>
                  <a:schemeClr val="accent1">
                    <a:lumMod val="50000"/>
                  </a:schemeClr>
                </a:solidFill>
              </a:rPr>
              <a:t>年</a:t>
            </a:r>
            <a:r>
              <a:rPr lang="en-US" altLang="zh-CN" dirty="0">
                <a:solidFill>
                  <a:schemeClr val="accent1">
                    <a:lumMod val="50000"/>
                  </a:schemeClr>
                </a:solidFill>
              </a:rPr>
              <a:t>+</a:t>
            </a:r>
            <a:r>
              <a:rPr lang="zh-CN" altLang="en-US" dirty="0">
                <a:solidFill>
                  <a:schemeClr val="accent1">
                    <a:lumMod val="50000"/>
                  </a:schemeClr>
                </a:solidFill>
              </a:rPr>
              <a:t>经验，历任软件工程师，高级软件经理，系统设计师等岗位。担任华为软件精英训练营讲师，课程组组长，对教育事业充满热忱。</a:t>
            </a:r>
            <a:endParaRPr lang="en-US" altLang="zh-CN" dirty="0">
              <a:solidFill>
                <a:schemeClr val="accent1">
                  <a:lumMod val="50000"/>
                </a:schemeClr>
              </a:solidFill>
            </a:endParaRPr>
          </a:p>
          <a:p>
            <a:r>
              <a:rPr lang="zh-CN" altLang="en-US" dirty="0">
                <a:solidFill>
                  <a:schemeClr val="accent1">
                    <a:lumMod val="50000"/>
                  </a:schemeClr>
                </a:solidFill>
              </a:rPr>
              <a:t>同时作为一个三岁男孩的父亲，希望下一代能够接受最顶尖的科技教育，为中国培养更多科技人才。</a:t>
            </a:r>
          </a:p>
        </p:txBody>
      </p:sp>
      <p:sp>
        <p:nvSpPr>
          <p:cNvPr id="10" name="Oval 12"/>
          <p:cNvSpPr>
            <a:spLocks noChangeArrowheads="1"/>
          </p:cNvSpPr>
          <p:nvPr/>
        </p:nvSpPr>
        <p:spPr bwMode="auto">
          <a:xfrm>
            <a:off x="688014" y="3949830"/>
            <a:ext cx="2109380" cy="2119952"/>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3"/>
          <p:cNvSpPr>
            <a:spLocks noChangeArrowheads="1"/>
          </p:cNvSpPr>
          <p:nvPr/>
        </p:nvSpPr>
        <p:spPr bwMode="auto">
          <a:xfrm>
            <a:off x="812251" y="4074948"/>
            <a:ext cx="1860907" cy="1869717"/>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矩形 9"/>
          <p:cNvSpPr>
            <a:spLocks noChangeArrowheads="1"/>
          </p:cNvSpPr>
          <p:nvPr/>
        </p:nvSpPr>
        <p:spPr bwMode="auto">
          <a:xfrm>
            <a:off x="3019609" y="4005064"/>
            <a:ext cx="3078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1"/>
                </a:solidFill>
                <a:latin typeface="微软雅黑" pitchFamily="34" charset="-122"/>
                <a:ea typeface="微软雅黑" pitchFamily="34" charset="-122"/>
              </a:rPr>
              <a:t>刘   昊  </a:t>
            </a:r>
            <a:r>
              <a:rPr lang="zh-CN" altLang="en-US" sz="2000" dirty="0">
                <a:solidFill>
                  <a:schemeClr val="accent1"/>
                </a:solidFill>
                <a:latin typeface="微软雅黑" pitchFamily="34" charset="-122"/>
                <a:ea typeface="微软雅黑" pitchFamily="34" charset="-122"/>
              </a:rPr>
              <a:t>联合创始人</a:t>
            </a:r>
          </a:p>
        </p:txBody>
      </p:sp>
      <p:sp>
        <p:nvSpPr>
          <p:cNvPr id="14" name="TextBox 13"/>
          <p:cNvSpPr txBox="1"/>
          <p:nvPr/>
        </p:nvSpPr>
        <p:spPr>
          <a:xfrm>
            <a:off x="3019609" y="4647178"/>
            <a:ext cx="8339470" cy="369332"/>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华为</a:t>
            </a:r>
            <a:r>
              <a:rPr lang="en-US" altLang="zh-CN" dirty="0">
                <a:solidFill>
                  <a:schemeClr val="accent1">
                    <a:lumMod val="50000"/>
                  </a:schemeClr>
                </a:solidFill>
              </a:rPr>
              <a:t>10</a:t>
            </a:r>
            <a:r>
              <a:rPr lang="zh-CN" altLang="en-US" dirty="0">
                <a:solidFill>
                  <a:schemeClr val="accent1">
                    <a:lumMod val="50000"/>
                  </a:schemeClr>
                </a:solidFill>
              </a:rPr>
              <a:t>年</a:t>
            </a:r>
            <a:r>
              <a:rPr lang="en-US" altLang="zh-CN" dirty="0">
                <a:solidFill>
                  <a:schemeClr val="accent1">
                    <a:lumMod val="50000"/>
                  </a:schemeClr>
                </a:solidFill>
              </a:rPr>
              <a:t>+</a:t>
            </a:r>
            <a:r>
              <a:rPr lang="zh-CN" altLang="en-US" dirty="0">
                <a:solidFill>
                  <a:schemeClr val="accent1">
                    <a:lumMod val="50000"/>
                  </a:schemeClr>
                </a:solidFill>
              </a:rPr>
              <a:t>经验。</a:t>
            </a:r>
          </a:p>
        </p:txBody>
      </p:sp>
    </p:spTree>
    <p:extLst>
      <p:ext uri="{BB962C8B-B14F-4D97-AF65-F5344CB8AC3E}">
        <p14:creationId xmlns:p14="http://schemas.microsoft.com/office/powerpoint/2010/main" val="3064086378"/>
      </p:ext>
    </p:extLst>
  </p:cSld>
  <p:clrMapOvr>
    <a:masterClrMapping/>
  </p:clrMapOvr>
  <mc:AlternateContent xmlns:mc="http://schemas.openxmlformats.org/markup-compatibility/2006" xmlns:p14="http://schemas.microsoft.com/office/powerpoint/2010/main">
    <mc:Choice Requires="p14">
      <p:transition spd="slow" p14:dur="800" advTm="9002">
        <p14:gallery dir="l"/>
      </p:transition>
    </mc:Choice>
    <mc:Fallback xmlns="">
      <p:transition spd="slow" advTm="9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1220"/>
                            </p:stCondLst>
                            <p:childTnLst>
                              <p:par>
                                <p:cTn id="24" presetID="56" presetClass="entr" presetSubtype="0" fill="hold" grpId="1"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 by="(-#ppt_w*2)" calcmode="lin" valueType="num">
                                      <p:cBhvr rctx="PPT">
                                        <p:cTn id="26" dur="500" autoRev="1" fill="hold">
                                          <p:stCondLst>
                                            <p:cond delay="0"/>
                                          </p:stCondLst>
                                        </p:cTn>
                                        <p:tgtEl>
                                          <p:spTgt spid="7"/>
                                        </p:tgtEl>
                                        <p:attrNameLst>
                                          <p:attrName>ppt_w</p:attrName>
                                        </p:attrNameLst>
                                      </p:cBhvr>
                                    </p:anim>
                                    <p:anim by="(#ppt_w*0.50)" calcmode="lin" valueType="num">
                                      <p:cBhvr>
                                        <p:cTn id="27" dur="500" decel="50000" autoRev="1" fill="hold">
                                          <p:stCondLst>
                                            <p:cond delay="0"/>
                                          </p:stCondLst>
                                        </p:cTn>
                                        <p:tgtEl>
                                          <p:spTgt spid="7"/>
                                        </p:tgtEl>
                                        <p:attrNameLst>
                                          <p:attrName>ppt_x</p:attrName>
                                        </p:attrNameLst>
                                      </p:cBhvr>
                                    </p:anim>
                                    <p:anim from="(-#ppt_h/2)" to="(#ppt_y)" calcmode="lin" valueType="num">
                                      <p:cBhvr>
                                        <p:cTn id="28" dur="1000" fill="hold">
                                          <p:stCondLst>
                                            <p:cond delay="0"/>
                                          </p:stCondLst>
                                        </p:cTn>
                                        <p:tgtEl>
                                          <p:spTgt spid="7"/>
                                        </p:tgtEl>
                                        <p:attrNameLst>
                                          <p:attrName>ppt_y</p:attrName>
                                        </p:attrNameLst>
                                      </p:cBhvr>
                                    </p:anim>
                                    <p:animRot by="21600000">
                                      <p:cBhvr>
                                        <p:cTn id="29" dur="1000" fill="hold">
                                          <p:stCondLst>
                                            <p:cond delay="0"/>
                                          </p:stCondLst>
                                        </p:cTn>
                                        <p:tgtEl>
                                          <p:spTgt spid="7"/>
                                        </p:tgtEl>
                                        <p:attrNameLst>
                                          <p:attrName>r</p:attrName>
                                        </p:attrNameLst>
                                      </p:cBhvr>
                                    </p:animRot>
                                  </p:childTnLst>
                                </p:cTn>
                              </p:par>
                            </p:childTnLst>
                          </p:cTn>
                        </p:par>
                        <p:par>
                          <p:cTn id="30" fill="hold">
                            <p:stCondLst>
                              <p:cond delay="2920"/>
                            </p:stCondLst>
                            <p:childTnLst>
                              <p:par>
                                <p:cTn id="31" presetID="22" presetClass="entr" presetSubtype="1"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342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3920"/>
                            </p:stCondLst>
                            <p:childTnLst>
                              <p:par>
                                <p:cTn id="46" presetID="56" presetClass="entr" presetSubtype="0" fill="hold" grpId="0" nodeType="afterEffect">
                                  <p:stCondLst>
                                    <p:cond delay="0"/>
                                  </p:stCondLst>
                                  <p:iterate type="lt">
                                    <p:tmPct val="10000"/>
                                  </p:iterate>
                                  <p:childTnLst>
                                    <p:set>
                                      <p:cBhvr>
                                        <p:cTn id="47" dur="1" fill="hold">
                                          <p:stCondLst>
                                            <p:cond delay="0"/>
                                          </p:stCondLst>
                                        </p:cTn>
                                        <p:tgtEl>
                                          <p:spTgt spid="13"/>
                                        </p:tgtEl>
                                        <p:attrNameLst>
                                          <p:attrName>style.visibility</p:attrName>
                                        </p:attrNameLst>
                                      </p:cBhvr>
                                      <p:to>
                                        <p:strVal val="visible"/>
                                      </p:to>
                                    </p:set>
                                    <p:anim by="(-#ppt_w*2)" calcmode="lin" valueType="num">
                                      <p:cBhvr rctx="PPT">
                                        <p:cTn id="48" dur="500" autoRev="1" fill="hold">
                                          <p:stCondLst>
                                            <p:cond delay="0"/>
                                          </p:stCondLst>
                                        </p:cTn>
                                        <p:tgtEl>
                                          <p:spTgt spid="13"/>
                                        </p:tgtEl>
                                        <p:attrNameLst>
                                          <p:attrName>ppt_w</p:attrName>
                                        </p:attrNameLst>
                                      </p:cBhvr>
                                    </p:anim>
                                    <p:anim by="(#ppt_w*0.50)" calcmode="lin" valueType="num">
                                      <p:cBhvr>
                                        <p:cTn id="49" dur="500" decel="50000" autoRev="1" fill="hold">
                                          <p:stCondLst>
                                            <p:cond delay="0"/>
                                          </p:stCondLst>
                                        </p:cTn>
                                        <p:tgtEl>
                                          <p:spTgt spid="13"/>
                                        </p:tgtEl>
                                        <p:attrNameLst>
                                          <p:attrName>ppt_x</p:attrName>
                                        </p:attrNameLst>
                                      </p:cBhvr>
                                    </p:anim>
                                    <p:anim from="(-#ppt_h/2)" to="(#ppt_y)" calcmode="lin" valueType="num">
                                      <p:cBhvr>
                                        <p:cTn id="50" dur="1000" fill="hold">
                                          <p:stCondLst>
                                            <p:cond delay="0"/>
                                          </p:stCondLst>
                                        </p:cTn>
                                        <p:tgtEl>
                                          <p:spTgt spid="13"/>
                                        </p:tgtEl>
                                        <p:attrNameLst>
                                          <p:attrName>ppt_y</p:attrName>
                                        </p:attrNameLst>
                                      </p:cBhvr>
                                    </p:anim>
                                    <p:animRot by="21600000">
                                      <p:cBhvr>
                                        <p:cTn id="51" dur="1000" fill="hold">
                                          <p:stCondLst>
                                            <p:cond delay="0"/>
                                          </p:stCondLst>
                                        </p:cTn>
                                        <p:tgtEl>
                                          <p:spTgt spid="13"/>
                                        </p:tgtEl>
                                        <p:attrNameLst>
                                          <p:attrName>r</p:attrName>
                                        </p:attrNameLst>
                                      </p:cBhvr>
                                    </p:animRot>
                                  </p:childTnLst>
                                </p:cTn>
                              </p:par>
                            </p:childTnLst>
                          </p:cTn>
                        </p:par>
                        <p:par>
                          <p:cTn id="52" fill="hold">
                            <p:stCondLst>
                              <p:cond delay="5520"/>
                            </p:stCondLst>
                            <p:childTnLst>
                              <p:par>
                                <p:cTn id="53" presetID="22"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7" grpId="1"/>
      <p:bldP spid="9" grpId="0"/>
      <p:bldP spid="10" grpId="0" animBg="1"/>
      <p:bldP spid="11" grpId="0" animBg="1"/>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1.2 </a:t>
            </a:r>
            <a:r>
              <a:rPr lang="zh-CN" altLang="en-US" sz="2800" dirty="0">
                <a:solidFill>
                  <a:schemeClr val="accent2"/>
                </a:solidFill>
                <a:latin typeface="微软雅黑"/>
                <a:ea typeface="微软雅黑"/>
              </a:rPr>
              <a:t>核心成员介绍</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4" name="Oval 12"/>
          <p:cNvSpPr>
            <a:spLocks noChangeArrowheads="1"/>
          </p:cNvSpPr>
          <p:nvPr/>
        </p:nvSpPr>
        <p:spPr bwMode="auto">
          <a:xfrm>
            <a:off x="1314053"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3"/>
          <p:cNvSpPr>
            <a:spLocks noChangeArrowheads="1"/>
          </p:cNvSpPr>
          <p:nvPr/>
        </p:nvSpPr>
        <p:spPr bwMode="auto">
          <a:xfrm>
            <a:off x="1438290" y="836712"/>
            <a:ext cx="1860907" cy="1869717"/>
          </a:xfrm>
          <a:prstGeom prst="ellipse">
            <a:avLst/>
          </a:prstGeom>
          <a:blipFill>
            <a:blip r:embed="rId3"/>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矩形 7"/>
          <p:cNvSpPr>
            <a:spLocks noChangeArrowheads="1"/>
          </p:cNvSpPr>
          <p:nvPr/>
        </p:nvSpPr>
        <p:spPr bwMode="auto">
          <a:xfrm>
            <a:off x="885605" y="3292854"/>
            <a:ext cx="2966276" cy="707886"/>
          </a:xfrm>
          <a:prstGeom prst="rect">
            <a:avLst/>
          </a:prstGeom>
          <a:solidFill>
            <a:schemeClr val="bg2"/>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公司市场部经理，团队运营总监</a:t>
            </a:r>
          </a:p>
        </p:txBody>
      </p:sp>
      <p:sp>
        <p:nvSpPr>
          <p:cNvPr id="7" name="矩形 9"/>
          <p:cNvSpPr>
            <a:spLocks noChangeArrowheads="1"/>
          </p:cNvSpPr>
          <p:nvPr/>
        </p:nvSpPr>
        <p:spPr bwMode="auto">
          <a:xfrm>
            <a:off x="1598204"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安妮</a:t>
            </a:r>
          </a:p>
        </p:txBody>
      </p:sp>
      <p:sp>
        <p:nvSpPr>
          <p:cNvPr id="8" name="TextBox 7"/>
          <p:cNvSpPr txBox="1"/>
          <p:nvPr/>
        </p:nvSpPr>
        <p:spPr>
          <a:xfrm>
            <a:off x="766916"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
        <p:nvSpPr>
          <p:cNvPr id="14" name="Oval 12"/>
          <p:cNvSpPr>
            <a:spLocks noChangeArrowheads="1"/>
          </p:cNvSpPr>
          <p:nvPr/>
        </p:nvSpPr>
        <p:spPr bwMode="auto">
          <a:xfrm>
            <a:off x="4889766"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3"/>
          <p:cNvSpPr>
            <a:spLocks noChangeArrowheads="1"/>
          </p:cNvSpPr>
          <p:nvPr/>
        </p:nvSpPr>
        <p:spPr bwMode="auto">
          <a:xfrm>
            <a:off x="5014003" y="836712"/>
            <a:ext cx="1860907" cy="1869717"/>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矩形 7"/>
          <p:cNvSpPr>
            <a:spLocks noChangeArrowheads="1"/>
          </p:cNvSpPr>
          <p:nvPr/>
        </p:nvSpPr>
        <p:spPr bwMode="auto">
          <a:xfrm>
            <a:off x="4461318" y="3292854"/>
            <a:ext cx="2966276" cy="707886"/>
          </a:xfrm>
          <a:prstGeom prst="rect">
            <a:avLst/>
          </a:prstGeom>
          <a:solidFill>
            <a:schemeClr val="bg1"/>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公司副工程师，团队生产经理</a:t>
            </a:r>
          </a:p>
        </p:txBody>
      </p:sp>
      <p:sp>
        <p:nvSpPr>
          <p:cNvPr id="17" name="矩形 9"/>
          <p:cNvSpPr>
            <a:spLocks noChangeArrowheads="1"/>
          </p:cNvSpPr>
          <p:nvPr/>
        </p:nvSpPr>
        <p:spPr bwMode="auto">
          <a:xfrm>
            <a:off x="5173917"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李斯特</a:t>
            </a:r>
          </a:p>
        </p:txBody>
      </p:sp>
      <p:sp>
        <p:nvSpPr>
          <p:cNvPr id="18" name="TextBox 17"/>
          <p:cNvSpPr txBox="1"/>
          <p:nvPr/>
        </p:nvSpPr>
        <p:spPr>
          <a:xfrm>
            <a:off x="4342629"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
        <p:nvSpPr>
          <p:cNvPr id="19" name="Oval 12"/>
          <p:cNvSpPr>
            <a:spLocks noChangeArrowheads="1"/>
          </p:cNvSpPr>
          <p:nvPr/>
        </p:nvSpPr>
        <p:spPr bwMode="auto">
          <a:xfrm>
            <a:off x="8479127"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3"/>
          <p:cNvSpPr>
            <a:spLocks noChangeArrowheads="1"/>
          </p:cNvSpPr>
          <p:nvPr/>
        </p:nvSpPr>
        <p:spPr bwMode="auto">
          <a:xfrm>
            <a:off x="8603364" y="836712"/>
            <a:ext cx="1860907" cy="1869717"/>
          </a:xfrm>
          <a:prstGeom prst="ellipse">
            <a:avLst/>
          </a:prstGeom>
          <a:blipFill>
            <a:blip r:embed="rId5"/>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矩形 7"/>
          <p:cNvSpPr>
            <a:spLocks noChangeArrowheads="1"/>
          </p:cNvSpPr>
          <p:nvPr/>
        </p:nvSpPr>
        <p:spPr bwMode="auto">
          <a:xfrm>
            <a:off x="8050679" y="3292854"/>
            <a:ext cx="2966276" cy="707886"/>
          </a:xfrm>
          <a:prstGeom prst="rect">
            <a:avLst/>
          </a:prstGeom>
          <a:solidFill>
            <a:schemeClr val="tx1"/>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公司总会计师，团队财务总监</a:t>
            </a:r>
          </a:p>
        </p:txBody>
      </p:sp>
      <p:sp>
        <p:nvSpPr>
          <p:cNvPr id="22" name="矩形 9"/>
          <p:cNvSpPr>
            <a:spLocks noChangeArrowheads="1"/>
          </p:cNvSpPr>
          <p:nvPr/>
        </p:nvSpPr>
        <p:spPr bwMode="auto">
          <a:xfrm>
            <a:off x="8763278"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张子蓝</a:t>
            </a:r>
          </a:p>
        </p:txBody>
      </p:sp>
      <p:sp>
        <p:nvSpPr>
          <p:cNvPr id="23" name="TextBox 22"/>
          <p:cNvSpPr txBox="1"/>
          <p:nvPr/>
        </p:nvSpPr>
        <p:spPr>
          <a:xfrm>
            <a:off x="7931990"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Tree>
    <p:extLst>
      <p:ext uri="{BB962C8B-B14F-4D97-AF65-F5344CB8AC3E}">
        <p14:creationId xmlns:p14="http://schemas.microsoft.com/office/powerpoint/2010/main" val="870380179"/>
      </p:ext>
    </p:extLst>
  </p:cSld>
  <p:clrMapOvr>
    <a:masterClrMapping/>
  </p:clrMapOvr>
  <mc:AlternateContent xmlns:mc="http://schemas.openxmlformats.org/markup-compatibility/2006" xmlns:p14="http://schemas.microsoft.com/office/powerpoint/2010/main">
    <mc:Choice Requires="p14">
      <p:transition spd="slow" p14:dur="800" advTm="10055">
        <p14:gallery dir="l"/>
      </p:transition>
    </mc:Choice>
    <mc:Fallback xmlns="">
      <p:transition spd="slow" advTm="1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par>
                                <p:cTn id="23" presetID="52" presetClass="entr" presetSubtype="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Scale>
                                      <p:cBhvr>
                                        <p:cTn id="25"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4"/>
                                        </p:tgtEl>
                                        <p:attrNameLst>
                                          <p:attrName>ppt_x</p:attrName>
                                          <p:attrName>ppt_y</p:attrName>
                                        </p:attrNameLst>
                                      </p:cBhvr>
                                    </p:animMotion>
                                    <p:animEffect transition="in" filter="fade">
                                      <p:cBhvr>
                                        <p:cTn id="27" dur="1000"/>
                                        <p:tgtEl>
                                          <p:spTgt spid="14"/>
                                        </p:tgtEl>
                                      </p:cBhvr>
                                    </p:animEffect>
                                  </p:childTnLst>
                                </p:cTn>
                              </p:par>
                              <p:par>
                                <p:cTn id="28" presetID="52" presetClass="entr" presetSubtype="0"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par>
                                <p:cTn id="33" presetID="52" presetClass="entr" presetSubtype="0" fill="hold" grpId="0" nodeType="withEffect">
                                  <p:stCondLst>
                                    <p:cond delay="400"/>
                                  </p:stCondLst>
                                  <p:childTnLst>
                                    <p:set>
                                      <p:cBhvr>
                                        <p:cTn id="34" dur="1" fill="hold">
                                          <p:stCondLst>
                                            <p:cond delay="0"/>
                                          </p:stCondLst>
                                        </p:cTn>
                                        <p:tgtEl>
                                          <p:spTgt spid="19"/>
                                        </p:tgtEl>
                                        <p:attrNameLst>
                                          <p:attrName>style.visibility</p:attrName>
                                        </p:attrNameLst>
                                      </p:cBhvr>
                                      <p:to>
                                        <p:strVal val="visible"/>
                                      </p:to>
                                    </p:set>
                                    <p:animScale>
                                      <p:cBhvr>
                                        <p:cTn id="3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9"/>
                                        </p:tgtEl>
                                        <p:attrNameLst>
                                          <p:attrName>ppt_x</p:attrName>
                                          <p:attrName>ppt_y</p:attrName>
                                        </p:attrNameLst>
                                      </p:cBhvr>
                                    </p:animMotion>
                                    <p:animEffect transition="in" filter="fade">
                                      <p:cBhvr>
                                        <p:cTn id="37" dur="1000"/>
                                        <p:tgtEl>
                                          <p:spTgt spid="19"/>
                                        </p:tgtEl>
                                      </p:cBhvr>
                                    </p:animEffect>
                                  </p:childTnLst>
                                </p:cTn>
                              </p:par>
                              <p:par>
                                <p:cTn id="38" presetID="52" presetClass="entr" presetSubtype="0" fill="hold" grpId="0" nodeType="withEffect">
                                  <p:stCondLst>
                                    <p:cond delay="400"/>
                                  </p:stCondLst>
                                  <p:childTnLst>
                                    <p:set>
                                      <p:cBhvr>
                                        <p:cTn id="39" dur="1" fill="hold">
                                          <p:stCondLst>
                                            <p:cond delay="0"/>
                                          </p:stCondLst>
                                        </p:cTn>
                                        <p:tgtEl>
                                          <p:spTgt spid="20"/>
                                        </p:tgtEl>
                                        <p:attrNameLst>
                                          <p:attrName>style.visibility</p:attrName>
                                        </p:attrNameLst>
                                      </p:cBhvr>
                                      <p:to>
                                        <p:strVal val="visible"/>
                                      </p:to>
                                    </p:set>
                                    <p:animScale>
                                      <p:cBhvr>
                                        <p:cTn id="4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20"/>
                                        </p:tgtEl>
                                        <p:attrNameLst>
                                          <p:attrName>ppt_x</p:attrName>
                                          <p:attrName>ppt_y</p:attrName>
                                        </p:attrNameLst>
                                      </p:cBhvr>
                                    </p:animMotion>
                                    <p:animEffect transition="in" filter="fade">
                                      <p:cBhvr>
                                        <p:cTn id="42" dur="1000"/>
                                        <p:tgtEl>
                                          <p:spTgt spid="20"/>
                                        </p:tgtEl>
                                      </p:cBhvr>
                                    </p:animEffect>
                                  </p:childTnLst>
                                </p:cTn>
                              </p:par>
                            </p:childTnLst>
                          </p:cTn>
                        </p:par>
                        <p:par>
                          <p:cTn id="43" fill="hold">
                            <p:stCondLst>
                              <p:cond delay="2120"/>
                            </p:stCondLst>
                            <p:childTnLst>
                              <p:par>
                                <p:cTn id="44" presetID="56" presetClass="entr" presetSubtype="0" fill="hold" grpId="1" nodeType="afterEffect">
                                  <p:stCondLst>
                                    <p:cond delay="0"/>
                                  </p:stCondLst>
                                  <p:iterate type="lt">
                                    <p:tmPct val="10000"/>
                                  </p:iterate>
                                  <p:childTnLst>
                                    <p:set>
                                      <p:cBhvr>
                                        <p:cTn id="45" dur="1" fill="hold">
                                          <p:stCondLst>
                                            <p:cond delay="0"/>
                                          </p:stCondLst>
                                        </p:cTn>
                                        <p:tgtEl>
                                          <p:spTgt spid="7"/>
                                        </p:tgtEl>
                                        <p:attrNameLst>
                                          <p:attrName>style.visibility</p:attrName>
                                        </p:attrNameLst>
                                      </p:cBhvr>
                                      <p:to>
                                        <p:strVal val="visible"/>
                                      </p:to>
                                    </p:set>
                                    <p:anim by="(-#ppt_w*2)" calcmode="lin" valueType="num">
                                      <p:cBhvr rctx="PPT">
                                        <p:cTn id="46" dur="500" autoRev="1" fill="hold">
                                          <p:stCondLst>
                                            <p:cond delay="0"/>
                                          </p:stCondLst>
                                        </p:cTn>
                                        <p:tgtEl>
                                          <p:spTgt spid="7"/>
                                        </p:tgtEl>
                                        <p:attrNameLst>
                                          <p:attrName>ppt_w</p:attrName>
                                        </p:attrNameLst>
                                      </p:cBhvr>
                                    </p:anim>
                                    <p:anim by="(#ppt_w*0.50)" calcmode="lin" valueType="num">
                                      <p:cBhvr>
                                        <p:cTn id="47" dur="500" decel="50000" autoRev="1" fill="hold">
                                          <p:stCondLst>
                                            <p:cond delay="0"/>
                                          </p:stCondLst>
                                        </p:cTn>
                                        <p:tgtEl>
                                          <p:spTgt spid="7"/>
                                        </p:tgtEl>
                                        <p:attrNameLst>
                                          <p:attrName>ppt_x</p:attrName>
                                        </p:attrNameLst>
                                      </p:cBhvr>
                                    </p:anim>
                                    <p:anim from="(-#ppt_h/2)" to="(#ppt_y)" calcmode="lin" valueType="num">
                                      <p:cBhvr>
                                        <p:cTn id="48" dur="1000" fill="hold">
                                          <p:stCondLst>
                                            <p:cond delay="0"/>
                                          </p:stCondLst>
                                        </p:cTn>
                                        <p:tgtEl>
                                          <p:spTgt spid="7"/>
                                        </p:tgtEl>
                                        <p:attrNameLst>
                                          <p:attrName>ppt_y</p:attrName>
                                        </p:attrNameLst>
                                      </p:cBhvr>
                                    </p:anim>
                                    <p:animRot by="21600000">
                                      <p:cBhvr>
                                        <p:cTn id="49" dur="1000" fill="hold">
                                          <p:stCondLst>
                                            <p:cond delay="0"/>
                                          </p:stCondLst>
                                        </p:cTn>
                                        <p:tgtEl>
                                          <p:spTgt spid="7"/>
                                        </p:tgtEl>
                                        <p:attrNameLst>
                                          <p:attrName>r</p:attrName>
                                        </p:attrNameLst>
                                      </p:cBhvr>
                                    </p:animRot>
                                  </p:childTnLst>
                                </p:cTn>
                              </p:par>
                            </p:childTnLst>
                          </p:cTn>
                        </p:par>
                        <p:par>
                          <p:cTn id="50" fill="hold">
                            <p:stCondLst>
                              <p:cond delay="3220"/>
                            </p:stCondLst>
                            <p:childTnLst>
                              <p:par>
                                <p:cTn id="51" presetID="22" presetClass="entr" presetSubtype="1"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up)">
                                      <p:cBhvr>
                                        <p:cTn id="53" dur="500"/>
                                        <p:tgtEl>
                                          <p:spTgt spid="6"/>
                                        </p:tgtEl>
                                      </p:cBhvr>
                                    </p:animEffect>
                                  </p:childTnLst>
                                </p:cTn>
                              </p:par>
                            </p:childTnLst>
                          </p:cTn>
                        </p:par>
                        <p:par>
                          <p:cTn id="54" fill="hold">
                            <p:stCondLst>
                              <p:cond delay="3720"/>
                            </p:stCondLst>
                            <p:childTnLst>
                              <p:par>
                                <p:cTn id="55" presetID="22" presetClass="entr" presetSubtype="1"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par>
                          <p:cTn id="58" fill="hold">
                            <p:stCondLst>
                              <p:cond delay="4220"/>
                            </p:stCondLst>
                            <p:childTnLst>
                              <p:par>
                                <p:cTn id="59" presetID="56" presetClass="entr" presetSubtype="0" fill="hold" grpId="1" nodeType="afterEffect">
                                  <p:stCondLst>
                                    <p:cond delay="0"/>
                                  </p:stCondLst>
                                  <p:iterate type="lt">
                                    <p:tmPct val="10000"/>
                                  </p:iterate>
                                  <p:childTnLst>
                                    <p:set>
                                      <p:cBhvr>
                                        <p:cTn id="60" dur="1" fill="hold">
                                          <p:stCondLst>
                                            <p:cond delay="0"/>
                                          </p:stCondLst>
                                        </p:cTn>
                                        <p:tgtEl>
                                          <p:spTgt spid="17"/>
                                        </p:tgtEl>
                                        <p:attrNameLst>
                                          <p:attrName>style.visibility</p:attrName>
                                        </p:attrNameLst>
                                      </p:cBhvr>
                                      <p:to>
                                        <p:strVal val="visible"/>
                                      </p:to>
                                    </p:set>
                                    <p:anim by="(-#ppt_w*2)" calcmode="lin" valueType="num">
                                      <p:cBhvr rctx="PPT">
                                        <p:cTn id="61" dur="500" autoRev="1" fill="hold">
                                          <p:stCondLst>
                                            <p:cond delay="0"/>
                                          </p:stCondLst>
                                        </p:cTn>
                                        <p:tgtEl>
                                          <p:spTgt spid="17"/>
                                        </p:tgtEl>
                                        <p:attrNameLst>
                                          <p:attrName>ppt_w</p:attrName>
                                        </p:attrNameLst>
                                      </p:cBhvr>
                                    </p:anim>
                                    <p:anim by="(#ppt_w*0.50)" calcmode="lin" valueType="num">
                                      <p:cBhvr>
                                        <p:cTn id="62" dur="500" decel="50000" autoRev="1" fill="hold">
                                          <p:stCondLst>
                                            <p:cond delay="0"/>
                                          </p:stCondLst>
                                        </p:cTn>
                                        <p:tgtEl>
                                          <p:spTgt spid="17"/>
                                        </p:tgtEl>
                                        <p:attrNameLst>
                                          <p:attrName>ppt_x</p:attrName>
                                        </p:attrNameLst>
                                      </p:cBhvr>
                                    </p:anim>
                                    <p:anim from="(-#ppt_h/2)" to="(#ppt_y)" calcmode="lin" valueType="num">
                                      <p:cBhvr>
                                        <p:cTn id="63" dur="1000" fill="hold">
                                          <p:stCondLst>
                                            <p:cond delay="0"/>
                                          </p:stCondLst>
                                        </p:cTn>
                                        <p:tgtEl>
                                          <p:spTgt spid="17"/>
                                        </p:tgtEl>
                                        <p:attrNameLst>
                                          <p:attrName>ppt_y</p:attrName>
                                        </p:attrNameLst>
                                      </p:cBhvr>
                                    </p:anim>
                                    <p:animRot by="21600000">
                                      <p:cBhvr>
                                        <p:cTn id="64" dur="1000" fill="hold">
                                          <p:stCondLst>
                                            <p:cond delay="0"/>
                                          </p:stCondLst>
                                        </p:cTn>
                                        <p:tgtEl>
                                          <p:spTgt spid="17"/>
                                        </p:tgtEl>
                                        <p:attrNameLst>
                                          <p:attrName>r</p:attrName>
                                        </p:attrNameLst>
                                      </p:cBhvr>
                                    </p:animRot>
                                  </p:childTnLst>
                                </p:cTn>
                              </p:par>
                            </p:childTnLst>
                          </p:cTn>
                        </p:par>
                        <p:par>
                          <p:cTn id="65" fill="hold">
                            <p:stCondLst>
                              <p:cond delay="5420"/>
                            </p:stCondLst>
                            <p:childTnLst>
                              <p:par>
                                <p:cTn id="66" presetID="22" presetClass="entr" presetSubtype="1"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up)">
                                      <p:cBhvr>
                                        <p:cTn id="68" dur="500"/>
                                        <p:tgtEl>
                                          <p:spTgt spid="16"/>
                                        </p:tgtEl>
                                      </p:cBhvr>
                                    </p:animEffect>
                                  </p:childTnLst>
                                </p:cTn>
                              </p:par>
                            </p:childTnLst>
                          </p:cTn>
                        </p:par>
                        <p:par>
                          <p:cTn id="69" fill="hold">
                            <p:stCondLst>
                              <p:cond delay="5920"/>
                            </p:stCondLst>
                            <p:childTnLst>
                              <p:par>
                                <p:cTn id="70" presetID="22" presetClass="entr" presetSubtype="1"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childTnLst>
                          </p:cTn>
                        </p:par>
                        <p:par>
                          <p:cTn id="73" fill="hold">
                            <p:stCondLst>
                              <p:cond delay="6420"/>
                            </p:stCondLst>
                            <p:childTnLst>
                              <p:par>
                                <p:cTn id="74" presetID="56" presetClass="entr" presetSubtype="0" fill="hold" grpId="1" nodeType="afterEffect">
                                  <p:stCondLst>
                                    <p:cond delay="0"/>
                                  </p:stCondLst>
                                  <p:iterate type="lt">
                                    <p:tmPct val="10000"/>
                                  </p:iterate>
                                  <p:childTnLst>
                                    <p:set>
                                      <p:cBhvr>
                                        <p:cTn id="75" dur="1" fill="hold">
                                          <p:stCondLst>
                                            <p:cond delay="0"/>
                                          </p:stCondLst>
                                        </p:cTn>
                                        <p:tgtEl>
                                          <p:spTgt spid="22"/>
                                        </p:tgtEl>
                                        <p:attrNameLst>
                                          <p:attrName>style.visibility</p:attrName>
                                        </p:attrNameLst>
                                      </p:cBhvr>
                                      <p:to>
                                        <p:strVal val="visible"/>
                                      </p:to>
                                    </p:set>
                                    <p:anim by="(-#ppt_w*2)" calcmode="lin" valueType="num">
                                      <p:cBhvr rctx="PPT">
                                        <p:cTn id="76" dur="500" autoRev="1" fill="hold">
                                          <p:stCondLst>
                                            <p:cond delay="0"/>
                                          </p:stCondLst>
                                        </p:cTn>
                                        <p:tgtEl>
                                          <p:spTgt spid="22"/>
                                        </p:tgtEl>
                                        <p:attrNameLst>
                                          <p:attrName>ppt_w</p:attrName>
                                        </p:attrNameLst>
                                      </p:cBhvr>
                                    </p:anim>
                                    <p:anim by="(#ppt_w*0.50)" calcmode="lin" valueType="num">
                                      <p:cBhvr>
                                        <p:cTn id="77" dur="500" decel="50000" autoRev="1" fill="hold">
                                          <p:stCondLst>
                                            <p:cond delay="0"/>
                                          </p:stCondLst>
                                        </p:cTn>
                                        <p:tgtEl>
                                          <p:spTgt spid="22"/>
                                        </p:tgtEl>
                                        <p:attrNameLst>
                                          <p:attrName>ppt_x</p:attrName>
                                        </p:attrNameLst>
                                      </p:cBhvr>
                                    </p:anim>
                                    <p:anim from="(-#ppt_h/2)" to="(#ppt_y)" calcmode="lin" valueType="num">
                                      <p:cBhvr>
                                        <p:cTn id="78" dur="1000" fill="hold">
                                          <p:stCondLst>
                                            <p:cond delay="0"/>
                                          </p:stCondLst>
                                        </p:cTn>
                                        <p:tgtEl>
                                          <p:spTgt spid="22"/>
                                        </p:tgtEl>
                                        <p:attrNameLst>
                                          <p:attrName>ppt_y</p:attrName>
                                        </p:attrNameLst>
                                      </p:cBhvr>
                                    </p:anim>
                                    <p:animRot by="21600000">
                                      <p:cBhvr>
                                        <p:cTn id="79" dur="1000" fill="hold">
                                          <p:stCondLst>
                                            <p:cond delay="0"/>
                                          </p:stCondLst>
                                        </p:cTn>
                                        <p:tgtEl>
                                          <p:spTgt spid="22"/>
                                        </p:tgtEl>
                                        <p:attrNameLst>
                                          <p:attrName>r</p:attrName>
                                        </p:attrNameLst>
                                      </p:cBhvr>
                                    </p:animRot>
                                  </p:childTnLst>
                                </p:cTn>
                              </p:par>
                            </p:childTnLst>
                          </p:cTn>
                        </p:par>
                        <p:par>
                          <p:cTn id="80" fill="hold">
                            <p:stCondLst>
                              <p:cond delay="7620"/>
                            </p:stCondLst>
                            <p:childTnLst>
                              <p:par>
                                <p:cTn id="81" presetID="22" presetClass="entr" presetSubtype="1"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par>
                          <p:cTn id="84" fill="hold">
                            <p:stCondLst>
                              <p:cond delay="8120"/>
                            </p:stCondLst>
                            <p:childTnLst>
                              <p:par>
                                <p:cTn id="85" presetID="22" presetClass="entr" presetSubtype="1"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1"/>
      <p:bldP spid="8" grpId="0"/>
      <p:bldP spid="14" grpId="0" animBg="1"/>
      <p:bldP spid="15" grpId="0" animBg="1"/>
      <p:bldP spid="16" grpId="0" animBg="1"/>
      <p:bldP spid="17" grpId="1"/>
      <p:bldP spid="18" grpId="0"/>
      <p:bldP spid="19" grpId="0" animBg="1"/>
      <p:bldP spid="20" grpId="0" animBg="1"/>
      <p:bldP spid="21" grpId="0" animBg="1"/>
      <p:bldP spid="22"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1.3 </a:t>
            </a:r>
            <a:r>
              <a:rPr lang="zh-CN" altLang="en-US" sz="2800" dirty="0">
                <a:solidFill>
                  <a:schemeClr val="accent2"/>
                </a:solidFill>
                <a:latin typeface="微软雅黑"/>
                <a:ea typeface="微软雅黑"/>
              </a:rPr>
              <a:t>组织构架</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24" name="Line 104"/>
          <p:cNvSpPr>
            <a:spLocks noChangeShapeType="1"/>
          </p:cNvSpPr>
          <p:nvPr/>
        </p:nvSpPr>
        <p:spPr bwMode="auto">
          <a:xfrm>
            <a:off x="6357938" y="1600200"/>
            <a:ext cx="0" cy="33813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Line 105"/>
          <p:cNvSpPr>
            <a:spLocks noChangeShapeType="1"/>
          </p:cNvSpPr>
          <p:nvPr/>
        </p:nvSpPr>
        <p:spPr bwMode="auto">
          <a:xfrm>
            <a:off x="6357938" y="2493963"/>
            <a:ext cx="0" cy="469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26" name="组合 25"/>
          <p:cNvGrpSpPr/>
          <p:nvPr/>
        </p:nvGrpSpPr>
        <p:grpSpPr>
          <a:xfrm>
            <a:off x="1900238" y="2728913"/>
            <a:ext cx="7810500" cy="763588"/>
            <a:chOff x="1900238" y="2728913"/>
            <a:chExt cx="7810500" cy="763588"/>
          </a:xfrm>
        </p:grpSpPr>
        <p:sp>
          <p:nvSpPr>
            <p:cNvPr id="27" name="Line 106"/>
            <p:cNvSpPr>
              <a:spLocks noChangeShapeType="1"/>
            </p:cNvSpPr>
            <p:nvPr/>
          </p:nvSpPr>
          <p:spPr bwMode="auto">
            <a:xfrm flipH="1">
              <a:off x="1900238" y="2728913"/>
              <a:ext cx="781050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Line 107"/>
            <p:cNvSpPr>
              <a:spLocks noChangeShapeType="1"/>
            </p:cNvSpPr>
            <p:nvPr/>
          </p:nvSpPr>
          <p:spPr bwMode="auto">
            <a:xfrm>
              <a:off x="9709151" y="2728913"/>
              <a:ext cx="0" cy="2349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9" name="Line 108"/>
            <p:cNvSpPr>
              <a:spLocks noChangeShapeType="1"/>
            </p:cNvSpPr>
            <p:nvPr/>
          </p:nvSpPr>
          <p:spPr bwMode="auto">
            <a:xfrm>
              <a:off x="3675063"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Line 109"/>
            <p:cNvSpPr>
              <a:spLocks noChangeShapeType="1"/>
            </p:cNvSpPr>
            <p:nvPr/>
          </p:nvSpPr>
          <p:spPr bwMode="auto">
            <a:xfrm>
              <a:off x="3244851"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Line 110"/>
            <p:cNvSpPr>
              <a:spLocks noChangeShapeType="1"/>
            </p:cNvSpPr>
            <p:nvPr/>
          </p:nvSpPr>
          <p:spPr bwMode="auto">
            <a:xfrm>
              <a:off x="2792413"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2" name="Line 111"/>
            <p:cNvSpPr>
              <a:spLocks noChangeShapeType="1"/>
            </p:cNvSpPr>
            <p:nvPr/>
          </p:nvSpPr>
          <p:spPr bwMode="auto">
            <a:xfrm>
              <a:off x="2332038"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Line 112"/>
            <p:cNvSpPr>
              <a:spLocks noChangeShapeType="1"/>
            </p:cNvSpPr>
            <p:nvPr/>
          </p:nvSpPr>
          <p:spPr bwMode="auto">
            <a:xfrm>
              <a:off x="1901826" y="2728913"/>
              <a:ext cx="0" cy="1635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4" name="组合 33"/>
          <p:cNvGrpSpPr/>
          <p:nvPr/>
        </p:nvGrpSpPr>
        <p:grpSpPr>
          <a:xfrm>
            <a:off x="5038726" y="3278188"/>
            <a:ext cx="2473325" cy="423862"/>
            <a:chOff x="5038726" y="3278188"/>
            <a:chExt cx="2473325" cy="423862"/>
          </a:xfrm>
        </p:grpSpPr>
        <p:sp>
          <p:nvSpPr>
            <p:cNvPr id="35" name="Line 116"/>
            <p:cNvSpPr>
              <a:spLocks noChangeShapeType="1"/>
            </p:cNvSpPr>
            <p:nvPr/>
          </p:nvSpPr>
          <p:spPr bwMode="auto">
            <a:xfrm>
              <a:off x="750887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Line 117"/>
            <p:cNvSpPr>
              <a:spLocks noChangeShapeType="1"/>
            </p:cNvSpPr>
            <p:nvPr/>
          </p:nvSpPr>
          <p:spPr bwMode="auto">
            <a:xfrm>
              <a:off x="503872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Line 118"/>
            <p:cNvSpPr>
              <a:spLocks noChangeShapeType="1"/>
            </p:cNvSpPr>
            <p:nvPr/>
          </p:nvSpPr>
          <p:spPr bwMode="auto">
            <a:xfrm flipH="1">
              <a:off x="5040313" y="3492500"/>
              <a:ext cx="247173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8" name="Line 119"/>
            <p:cNvSpPr>
              <a:spLocks noChangeShapeType="1"/>
            </p:cNvSpPr>
            <p:nvPr/>
          </p:nvSpPr>
          <p:spPr bwMode="auto">
            <a:xfrm>
              <a:off x="6357938" y="3278188"/>
              <a:ext cx="0" cy="2143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9" name="组合 38"/>
          <p:cNvGrpSpPr/>
          <p:nvPr/>
        </p:nvGrpSpPr>
        <p:grpSpPr>
          <a:xfrm>
            <a:off x="4038601" y="4630738"/>
            <a:ext cx="2014538" cy="384175"/>
            <a:chOff x="4038601" y="4630738"/>
            <a:chExt cx="2014538" cy="384175"/>
          </a:xfrm>
          <a:solidFill>
            <a:schemeClr val="tx1"/>
          </a:solidFill>
        </p:grpSpPr>
        <p:sp>
          <p:nvSpPr>
            <p:cNvPr id="40" name="Line 114"/>
            <p:cNvSpPr>
              <a:spLocks noChangeShapeType="1"/>
            </p:cNvSpPr>
            <p:nvPr/>
          </p:nvSpPr>
          <p:spPr bwMode="auto">
            <a:xfrm>
              <a:off x="5046663"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1" name="Line 120"/>
            <p:cNvSpPr>
              <a:spLocks noChangeShapeType="1"/>
            </p:cNvSpPr>
            <p:nvPr/>
          </p:nvSpPr>
          <p:spPr bwMode="auto">
            <a:xfrm flipH="1">
              <a:off x="4038601" y="4824413"/>
              <a:ext cx="2014538"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2" name="Line 121"/>
            <p:cNvSpPr>
              <a:spLocks noChangeShapeType="1"/>
            </p:cNvSpPr>
            <p:nvPr/>
          </p:nvSpPr>
          <p:spPr bwMode="auto">
            <a:xfrm>
              <a:off x="40433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Line 122"/>
            <p:cNvSpPr>
              <a:spLocks noChangeShapeType="1"/>
            </p:cNvSpPr>
            <p:nvPr/>
          </p:nvSpPr>
          <p:spPr bwMode="auto">
            <a:xfrm>
              <a:off x="45481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4" name="Line 123"/>
            <p:cNvSpPr>
              <a:spLocks noChangeShapeType="1"/>
            </p:cNvSpPr>
            <p:nvPr/>
          </p:nvSpPr>
          <p:spPr bwMode="auto">
            <a:xfrm>
              <a:off x="55546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Line 124"/>
            <p:cNvSpPr>
              <a:spLocks noChangeShapeType="1"/>
            </p:cNvSpPr>
            <p:nvPr/>
          </p:nvSpPr>
          <p:spPr bwMode="auto">
            <a:xfrm>
              <a:off x="605313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6" name="组合 45"/>
          <p:cNvGrpSpPr/>
          <p:nvPr/>
        </p:nvGrpSpPr>
        <p:grpSpPr>
          <a:xfrm>
            <a:off x="6948488" y="4630738"/>
            <a:ext cx="1108075" cy="384175"/>
            <a:chOff x="6948488" y="4630738"/>
            <a:chExt cx="1108075" cy="384175"/>
          </a:xfrm>
          <a:solidFill>
            <a:schemeClr val="tx1"/>
          </a:solidFill>
        </p:grpSpPr>
        <p:sp>
          <p:nvSpPr>
            <p:cNvPr id="47" name="Line 115"/>
            <p:cNvSpPr>
              <a:spLocks noChangeShapeType="1"/>
            </p:cNvSpPr>
            <p:nvPr/>
          </p:nvSpPr>
          <p:spPr bwMode="auto">
            <a:xfrm>
              <a:off x="7508876"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8" name="Line 125"/>
            <p:cNvSpPr>
              <a:spLocks noChangeShapeType="1"/>
            </p:cNvSpPr>
            <p:nvPr/>
          </p:nvSpPr>
          <p:spPr bwMode="auto">
            <a:xfrm flipH="1">
              <a:off x="6948488" y="4824413"/>
              <a:ext cx="1108075"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Line 126"/>
            <p:cNvSpPr>
              <a:spLocks noChangeShapeType="1"/>
            </p:cNvSpPr>
            <p:nvPr/>
          </p:nvSpPr>
          <p:spPr bwMode="auto">
            <a:xfrm>
              <a:off x="69484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0" name="Line 127"/>
            <p:cNvSpPr>
              <a:spLocks noChangeShapeType="1"/>
            </p:cNvSpPr>
            <p:nvPr/>
          </p:nvSpPr>
          <p:spPr bwMode="auto">
            <a:xfrm>
              <a:off x="80565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1" name="组合 50"/>
          <p:cNvGrpSpPr/>
          <p:nvPr/>
        </p:nvGrpSpPr>
        <p:grpSpPr>
          <a:xfrm>
            <a:off x="9004301" y="3278188"/>
            <a:ext cx="1339850" cy="419100"/>
            <a:chOff x="9004301" y="3278188"/>
            <a:chExt cx="1339850" cy="419100"/>
          </a:xfrm>
        </p:grpSpPr>
        <p:sp>
          <p:nvSpPr>
            <p:cNvPr id="52" name="Line 128"/>
            <p:cNvSpPr>
              <a:spLocks noChangeShapeType="1"/>
            </p:cNvSpPr>
            <p:nvPr/>
          </p:nvSpPr>
          <p:spPr bwMode="auto">
            <a:xfrm>
              <a:off x="9702801" y="3278188"/>
              <a:ext cx="0" cy="4175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3" name="Line 129"/>
            <p:cNvSpPr>
              <a:spLocks noChangeShapeType="1"/>
            </p:cNvSpPr>
            <p:nvPr/>
          </p:nvSpPr>
          <p:spPr bwMode="auto">
            <a:xfrm flipH="1">
              <a:off x="9004301" y="3492500"/>
              <a:ext cx="133985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4" name="Line 130"/>
            <p:cNvSpPr>
              <a:spLocks noChangeShapeType="1"/>
            </p:cNvSpPr>
            <p:nvPr/>
          </p:nvSpPr>
          <p:spPr bwMode="auto">
            <a:xfrm>
              <a:off x="9005888"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7" name="Line 131"/>
            <p:cNvSpPr>
              <a:spLocks noChangeShapeType="1"/>
            </p:cNvSpPr>
            <p:nvPr/>
          </p:nvSpPr>
          <p:spPr bwMode="auto">
            <a:xfrm>
              <a:off x="10334626"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58" name="Line 132"/>
          <p:cNvSpPr>
            <a:spLocks noChangeShapeType="1"/>
          </p:cNvSpPr>
          <p:nvPr/>
        </p:nvSpPr>
        <p:spPr bwMode="auto">
          <a:xfrm flipH="1">
            <a:off x="5475288" y="1809750"/>
            <a:ext cx="1885950" cy="0"/>
          </a:xfrm>
          <a:prstGeom prst="line">
            <a:avLst/>
          </a:prstGeom>
          <a:noFill/>
          <a:ln w="12700" cap="flat">
            <a:solidFill>
              <a:schemeClr val="accent1"/>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59" name="组合 58"/>
          <p:cNvGrpSpPr/>
          <p:nvPr/>
        </p:nvGrpSpPr>
        <p:grpSpPr>
          <a:xfrm>
            <a:off x="1636713" y="4437063"/>
            <a:ext cx="495300" cy="595313"/>
            <a:chOff x="1636713" y="4437063"/>
            <a:chExt cx="495300" cy="595313"/>
          </a:xfrm>
          <a:solidFill>
            <a:schemeClr val="tx1"/>
          </a:solidFill>
        </p:grpSpPr>
        <p:sp>
          <p:nvSpPr>
            <p:cNvPr id="60" name="Line 133"/>
            <p:cNvSpPr>
              <a:spLocks noChangeShapeType="1"/>
            </p:cNvSpPr>
            <p:nvPr/>
          </p:nvSpPr>
          <p:spPr bwMode="auto">
            <a:xfrm>
              <a:off x="1901826" y="4437063"/>
              <a:ext cx="0" cy="382588"/>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1" name="Line 134"/>
            <p:cNvSpPr>
              <a:spLocks noChangeShapeType="1"/>
            </p:cNvSpPr>
            <p:nvPr/>
          </p:nvSpPr>
          <p:spPr bwMode="auto">
            <a:xfrm flipH="1">
              <a:off x="1636713" y="4824413"/>
              <a:ext cx="493713"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2" name="Line 135"/>
            <p:cNvSpPr>
              <a:spLocks noChangeShapeType="1"/>
            </p:cNvSpPr>
            <p:nvPr/>
          </p:nvSpPr>
          <p:spPr bwMode="auto">
            <a:xfrm>
              <a:off x="1639888"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3" name="Line 136"/>
            <p:cNvSpPr>
              <a:spLocks noChangeShapeType="1"/>
            </p:cNvSpPr>
            <p:nvPr/>
          </p:nvSpPr>
          <p:spPr bwMode="auto">
            <a:xfrm>
              <a:off x="2132013"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4" name="组合 63"/>
          <p:cNvGrpSpPr/>
          <p:nvPr/>
        </p:nvGrpSpPr>
        <p:grpSpPr>
          <a:xfrm>
            <a:off x="2994026" y="4437063"/>
            <a:ext cx="495300" cy="595313"/>
            <a:chOff x="2994026" y="4437063"/>
            <a:chExt cx="495300" cy="595313"/>
          </a:xfrm>
          <a:solidFill>
            <a:schemeClr val="tx1"/>
          </a:solidFill>
        </p:grpSpPr>
        <p:sp>
          <p:nvSpPr>
            <p:cNvPr id="65" name="Line 137"/>
            <p:cNvSpPr>
              <a:spLocks noChangeShapeType="1"/>
            </p:cNvSpPr>
            <p:nvPr/>
          </p:nvSpPr>
          <p:spPr bwMode="auto">
            <a:xfrm>
              <a:off x="3257551" y="4437063"/>
              <a:ext cx="0" cy="382588"/>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6" name="Line 138"/>
            <p:cNvSpPr>
              <a:spLocks noChangeShapeType="1"/>
            </p:cNvSpPr>
            <p:nvPr/>
          </p:nvSpPr>
          <p:spPr bwMode="auto">
            <a:xfrm flipH="1">
              <a:off x="2994026" y="4824413"/>
              <a:ext cx="492125"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7" name="Line 139"/>
            <p:cNvSpPr>
              <a:spLocks noChangeShapeType="1"/>
            </p:cNvSpPr>
            <p:nvPr/>
          </p:nvSpPr>
          <p:spPr bwMode="auto">
            <a:xfrm>
              <a:off x="2997201"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8" name="Line 140"/>
            <p:cNvSpPr>
              <a:spLocks noChangeShapeType="1"/>
            </p:cNvSpPr>
            <p:nvPr/>
          </p:nvSpPr>
          <p:spPr bwMode="auto">
            <a:xfrm>
              <a:off x="3489326"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9" name="组合 68"/>
          <p:cNvGrpSpPr/>
          <p:nvPr/>
        </p:nvGrpSpPr>
        <p:grpSpPr>
          <a:xfrm>
            <a:off x="5734051" y="889000"/>
            <a:ext cx="1255713" cy="709613"/>
            <a:chOff x="5734051" y="889000"/>
            <a:chExt cx="1255713" cy="709613"/>
          </a:xfrm>
          <a:solidFill>
            <a:schemeClr val="bg2"/>
          </a:solidFill>
        </p:grpSpPr>
        <p:sp>
          <p:nvSpPr>
            <p:cNvPr id="70"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1" name="Rectangle 15"/>
            <p:cNvSpPr>
              <a:spLocks noChangeArrowheads="1"/>
            </p:cNvSpPr>
            <p:nvPr/>
          </p:nvSpPr>
          <p:spPr bwMode="auto">
            <a:xfrm>
              <a:off x="5919290" y="1085040"/>
              <a:ext cx="848615" cy="317531"/>
            </a:xfrm>
            <a:prstGeom prst="rect">
              <a:avLst/>
            </a:prstGeom>
            <a:grpFill/>
            <a:ln>
              <a:noFill/>
            </a:ln>
            <a:effectLst/>
            <a:extLst/>
          </p:spPr>
          <p:txBody>
            <a:bodyPr wrap="none" anchor="ctr"/>
            <a:lstStyle/>
            <a:p>
              <a:pPr algn="ctr"/>
              <a:r>
                <a:rPr lang="zh-CN" altLang="en-US" dirty="0">
                  <a:solidFill>
                    <a:schemeClr val="accent2"/>
                  </a:solidFill>
                  <a:latin typeface="+mn-ea"/>
                  <a:ea typeface="+mn-ea"/>
                </a:rPr>
                <a:t>董事会</a:t>
              </a:r>
            </a:p>
          </p:txBody>
        </p:sp>
      </p:grpSp>
      <p:grpSp>
        <p:nvGrpSpPr>
          <p:cNvPr id="72" name="组合 71"/>
          <p:cNvGrpSpPr/>
          <p:nvPr/>
        </p:nvGrpSpPr>
        <p:grpSpPr>
          <a:xfrm>
            <a:off x="3768726" y="1582738"/>
            <a:ext cx="1704975" cy="476250"/>
            <a:chOff x="3768726" y="1582738"/>
            <a:chExt cx="1704975" cy="476250"/>
          </a:xfrm>
          <a:solidFill>
            <a:schemeClr val="tx1"/>
          </a:solidFill>
        </p:grpSpPr>
        <p:sp>
          <p:nvSpPr>
            <p:cNvPr id="73"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4"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600" dirty="0">
                  <a:solidFill>
                    <a:schemeClr val="accent2"/>
                  </a:solidFill>
                  <a:latin typeface="+mn-ea"/>
                  <a:ea typeface="+mn-ea"/>
                </a:rPr>
                <a:t>特许授权合作伙伴</a:t>
              </a:r>
            </a:p>
          </p:txBody>
        </p:sp>
      </p:grpSp>
      <p:grpSp>
        <p:nvGrpSpPr>
          <p:cNvPr id="75" name="组合 74"/>
          <p:cNvGrpSpPr/>
          <p:nvPr/>
        </p:nvGrpSpPr>
        <p:grpSpPr>
          <a:xfrm>
            <a:off x="7375526" y="1582738"/>
            <a:ext cx="1704975" cy="476250"/>
            <a:chOff x="7375526" y="1582738"/>
            <a:chExt cx="1704975" cy="476250"/>
          </a:xfrm>
          <a:solidFill>
            <a:schemeClr val="tx1"/>
          </a:solidFill>
        </p:grpSpPr>
        <p:sp>
          <p:nvSpPr>
            <p:cNvPr id="76"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7" name="Rectangle 15"/>
            <p:cNvSpPr>
              <a:spLocks noChangeArrowheads="1"/>
            </p:cNvSpPr>
            <p:nvPr/>
          </p:nvSpPr>
          <p:spPr bwMode="auto">
            <a:xfrm>
              <a:off x="7492362" y="1666931"/>
              <a:ext cx="1492250" cy="317531"/>
            </a:xfrm>
            <a:prstGeom prst="rect">
              <a:avLst/>
            </a:prstGeom>
            <a:grpFill/>
            <a:ln>
              <a:noFill/>
            </a:ln>
            <a:effectLst/>
            <a:extLst/>
          </p:spPr>
          <p:txBody>
            <a:bodyPr wrap="none" anchor="ctr"/>
            <a:lstStyle/>
            <a:p>
              <a:pPr algn="ctr"/>
              <a:r>
                <a:rPr lang="zh-CN" altLang="en-US" sz="1600" dirty="0">
                  <a:solidFill>
                    <a:schemeClr val="accent2"/>
                  </a:solidFill>
                  <a:latin typeface="+mn-ea"/>
                  <a:ea typeface="+mn-ea"/>
                </a:rPr>
                <a:t>法务部</a:t>
              </a:r>
            </a:p>
          </p:txBody>
        </p:sp>
      </p:grpSp>
      <p:grpSp>
        <p:nvGrpSpPr>
          <p:cNvPr id="78" name="组合 77"/>
          <p:cNvGrpSpPr/>
          <p:nvPr/>
        </p:nvGrpSpPr>
        <p:grpSpPr>
          <a:xfrm>
            <a:off x="5867401" y="1936750"/>
            <a:ext cx="990600" cy="560388"/>
            <a:chOff x="5867401" y="1936750"/>
            <a:chExt cx="990600" cy="560388"/>
          </a:xfrm>
          <a:solidFill>
            <a:schemeClr val="tx1"/>
          </a:solidFill>
        </p:grpSpPr>
        <p:sp>
          <p:nvSpPr>
            <p:cNvPr id="79"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0" name="Rectangle 15"/>
            <p:cNvSpPr>
              <a:spLocks noChangeArrowheads="1"/>
            </p:cNvSpPr>
            <p:nvPr/>
          </p:nvSpPr>
          <p:spPr bwMode="auto">
            <a:xfrm>
              <a:off x="5919290" y="2035066"/>
              <a:ext cx="848615" cy="317531"/>
            </a:xfrm>
            <a:prstGeom prst="rect">
              <a:avLst/>
            </a:prstGeom>
            <a:grpFill/>
            <a:ln>
              <a:noFill/>
            </a:ln>
            <a:effectLst/>
            <a:extLst/>
          </p:spPr>
          <p:txBody>
            <a:bodyPr wrap="none" anchor="ctr"/>
            <a:lstStyle/>
            <a:p>
              <a:pPr algn="ctr"/>
              <a:r>
                <a:rPr lang="zh-CN" altLang="en-US" dirty="0">
                  <a:solidFill>
                    <a:schemeClr val="accent2"/>
                  </a:solidFill>
                  <a:latin typeface="+mn-ea"/>
                  <a:ea typeface="+mn-ea"/>
                </a:rPr>
                <a:t>总经理</a:t>
              </a:r>
            </a:p>
          </p:txBody>
        </p:sp>
      </p:grpSp>
      <p:grpSp>
        <p:nvGrpSpPr>
          <p:cNvPr id="81" name="组合 80"/>
          <p:cNvGrpSpPr/>
          <p:nvPr/>
        </p:nvGrpSpPr>
        <p:grpSpPr>
          <a:xfrm>
            <a:off x="1593851" y="2887663"/>
            <a:ext cx="628650" cy="436563"/>
            <a:chOff x="1593851" y="2887663"/>
            <a:chExt cx="628650" cy="436563"/>
          </a:xfrm>
        </p:grpSpPr>
        <p:sp>
          <p:nvSpPr>
            <p:cNvPr id="82"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3" name="Rectangle 15"/>
            <p:cNvSpPr>
              <a:spLocks noChangeArrowheads="1"/>
            </p:cNvSpPr>
            <p:nvPr/>
          </p:nvSpPr>
          <p:spPr bwMode="auto">
            <a:xfrm>
              <a:off x="1618635" y="2954205"/>
              <a:ext cx="558450"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市场部</a:t>
              </a:r>
              <a:endParaRPr lang="en-US" altLang="zh-CN" sz="1400" dirty="0">
                <a:solidFill>
                  <a:schemeClr val="accent2"/>
                </a:solidFill>
                <a:latin typeface="+mn-ea"/>
                <a:ea typeface="+mn-ea"/>
              </a:endParaRPr>
            </a:p>
            <a:p>
              <a:pPr algn="ctr"/>
              <a:r>
                <a:rPr lang="zh-CN" altLang="en-US" sz="1400" dirty="0">
                  <a:solidFill>
                    <a:schemeClr val="accent2"/>
                  </a:solidFill>
                  <a:latin typeface="+mn-ea"/>
                  <a:ea typeface="+mn-ea"/>
                </a:rPr>
                <a:t>经理</a:t>
              </a:r>
            </a:p>
          </p:txBody>
        </p:sp>
      </p:grpSp>
      <p:grpSp>
        <p:nvGrpSpPr>
          <p:cNvPr id="84" name="组合 83"/>
          <p:cNvGrpSpPr/>
          <p:nvPr/>
        </p:nvGrpSpPr>
        <p:grpSpPr>
          <a:xfrm>
            <a:off x="5357813" y="2968625"/>
            <a:ext cx="1831975" cy="317942"/>
            <a:chOff x="5357813" y="2968625"/>
            <a:chExt cx="1831975" cy="317942"/>
          </a:xfrm>
        </p:grpSpPr>
        <p:sp>
          <p:nvSpPr>
            <p:cNvPr id="85"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Rectangle 15"/>
            <p:cNvSpPr>
              <a:spLocks noChangeArrowheads="1"/>
            </p:cNvSpPr>
            <p:nvPr/>
          </p:nvSpPr>
          <p:spPr bwMode="auto">
            <a:xfrm>
              <a:off x="5386437" y="2969036"/>
              <a:ext cx="1706513"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某某公司</a:t>
              </a:r>
            </a:p>
          </p:txBody>
        </p:sp>
      </p:grpSp>
      <p:grpSp>
        <p:nvGrpSpPr>
          <p:cNvPr id="87" name="组合 86"/>
          <p:cNvGrpSpPr/>
          <p:nvPr/>
        </p:nvGrpSpPr>
        <p:grpSpPr>
          <a:xfrm>
            <a:off x="8778876" y="2968625"/>
            <a:ext cx="1833563" cy="317942"/>
            <a:chOff x="8778876" y="2968625"/>
            <a:chExt cx="1833563" cy="317942"/>
          </a:xfrm>
        </p:grpSpPr>
        <p:sp>
          <p:nvSpPr>
            <p:cNvPr id="88"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9"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深圳起点科技有限公司</a:t>
              </a:r>
            </a:p>
          </p:txBody>
        </p:sp>
      </p:grpSp>
      <p:grpSp>
        <p:nvGrpSpPr>
          <p:cNvPr id="90" name="组合 89"/>
          <p:cNvGrpSpPr/>
          <p:nvPr/>
        </p:nvGrpSpPr>
        <p:grpSpPr>
          <a:xfrm>
            <a:off x="1698086" y="3324225"/>
            <a:ext cx="400110" cy="1109663"/>
            <a:chOff x="1698086" y="3324225"/>
            <a:chExt cx="400110" cy="1109663"/>
          </a:xfrm>
          <a:solidFill>
            <a:schemeClr val="tx1"/>
          </a:solidFill>
        </p:grpSpPr>
        <p:sp>
          <p:nvSpPr>
            <p:cNvPr id="91"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2"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3" name="TextBox 92"/>
            <p:cNvSpPr txBox="1"/>
            <p:nvPr/>
          </p:nvSpPr>
          <p:spPr>
            <a:xfrm>
              <a:off x="169808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市场部</a:t>
              </a:r>
            </a:p>
          </p:txBody>
        </p:sp>
      </p:grpSp>
      <p:grpSp>
        <p:nvGrpSpPr>
          <p:cNvPr id="94" name="组合 93"/>
          <p:cNvGrpSpPr/>
          <p:nvPr/>
        </p:nvGrpSpPr>
        <p:grpSpPr>
          <a:xfrm>
            <a:off x="2151216" y="3494088"/>
            <a:ext cx="400110" cy="939800"/>
            <a:chOff x="2151216" y="3494088"/>
            <a:chExt cx="400110" cy="939800"/>
          </a:xfrm>
          <a:solidFill>
            <a:schemeClr val="tx1"/>
          </a:solidFill>
        </p:grpSpPr>
        <p:sp>
          <p:nvSpPr>
            <p:cNvPr id="95"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6" name="TextBox 95"/>
            <p:cNvSpPr txBox="1"/>
            <p:nvPr/>
          </p:nvSpPr>
          <p:spPr>
            <a:xfrm>
              <a:off x="215121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品质部</a:t>
              </a:r>
            </a:p>
          </p:txBody>
        </p:sp>
      </p:grpSp>
      <p:grpSp>
        <p:nvGrpSpPr>
          <p:cNvPr id="97" name="组合 96"/>
          <p:cNvGrpSpPr/>
          <p:nvPr/>
        </p:nvGrpSpPr>
        <p:grpSpPr>
          <a:xfrm>
            <a:off x="2599790" y="3494088"/>
            <a:ext cx="400110" cy="939800"/>
            <a:chOff x="2599790" y="3494088"/>
            <a:chExt cx="400110" cy="939800"/>
          </a:xfrm>
          <a:solidFill>
            <a:schemeClr val="tx1"/>
          </a:solidFill>
        </p:grpSpPr>
        <p:sp>
          <p:nvSpPr>
            <p:cNvPr id="98"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9" name="TextBox 98"/>
            <p:cNvSpPr txBox="1"/>
            <p:nvPr/>
          </p:nvSpPr>
          <p:spPr>
            <a:xfrm>
              <a:off x="2599790"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采购部</a:t>
              </a:r>
            </a:p>
          </p:txBody>
        </p:sp>
      </p:grpSp>
      <p:grpSp>
        <p:nvGrpSpPr>
          <p:cNvPr id="100" name="组合 99"/>
          <p:cNvGrpSpPr/>
          <p:nvPr/>
        </p:nvGrpSpPr>
        <p:grpSpPr>
          <a:xfrm>
            <a:off x="3039736" y="3494088"/>
            <a:ext cx="400110" cy="939800"/>
            <a:chOff x="3039736" y="3494088"/>
            <a:chExt cx="400110" cy="939800"/>
          </a:xfrm>
          <a:solidFill>
            <a:schemeClr val="tx1"/>
          </a:solidFill>
        </p:grpSpPr>
        <p:sp>
          <p:nvSpPr>
            <p:cNvPr id="101"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2" name="TextBox 101"/>
            <p:cNvSpPr txBox="1"/>
            <p:nvPr/>
          </p:nvSpPr>
          <p:spPr>
            <a:xfrm>
              <a:off x="303973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综合部</a:t>
              </a:r>
            </a:p>
          </p:txBody>
        </p:sp>
      </p:grpSp>
      <p:grpSp>
        <p:nvGrpSpPr>
          <p:cNvPr id="103" name="组合 102"/>
          <p:cNvGrpSpPr/>
          <p:nvPr/>
        </p:nvGrpSpPr>
        <p:grpSpPr>
          <a:xfrm>
            <a:off x="3488310" y="3494088"/>
            <a:ext cx="400110" cy="939800"/>
            <a:chOff x="3488310" y="3494088"/>
            <a:chExt cx="400110" cy="939800"/>
          </a:xfrm>
          <a:solidFill>
            <a:schemeClr val="tx1"/>
          </a:solidFill>
        </p:grpSpPr>
        <p:sp>
          <p:nvSpPr>
            <p:cNvPr id="104"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5" name="TextBox 104"/>
            <p:cNvSpPr txBox="1"/>
            <p:nvPr/>
          </p:nvSpPr>
          <p:spPr>
            <a:xfrm>
              <a:off x="3488310"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财务部</a:t>
              </a:r>
            </a:p>
          </p:txBody>
        </p:sp>
      </p:grpSp>
      <p:grpSp>
        <p:nvGrpSpPr>
          <p:cNvPr id="106" name="组合 105"/>
          <p:cNvGrpSpPr/>
          <p:nvPr/>
        </p:nvGrpSpPr>
        <p:grpSpPr>
          <a:xfrm>
            <a:off x="4840257" y="3689350"/>
            <a:ext cx="400110" cy="939800"/>
            <a:chOff x="4840257" y="3689350"/>
            <a:chExt cx="400110" cy="939800"/>
          </a:xfrm>
          <a:solidFill>
            <a:schemeClr val="tx1"/>
          </a:solidFill>
        </p:grpSpPr>
        <p:sp>
          <p:nvSpPr>
            <p:cNvPr id="107"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8" name="TextBox 107"/>
            <p:cNvSpPr txBox="1"/>
            <p:nvPr/>
          </p:nvSpPr>
          <p:spPr>
            <a:xfrm>
              <a:off x="4840257" y="3744463"/>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研发部</a:t>
              </a:r>
            </a:p>
          </p:txBody>
        </p:sp>
      </p:grpSp>
      <p:grpSp>
        <p:nvGrpSpPr>
          <p:cNvPr id="109" name="组合 108"/>
          <p:cNvGrpSpPr/>
          <p:nvPr/>
        </p:nvGrpSpPr>
        <p:grpSpPr>
          <a:xfrm>
            <a:off x="7298785" y="3689350"/>
            <a:ext cx="400110" cy="939800"/>
            <a:chOff x="7298785" y="3689350"/>
            <a:chExt cx="400110" cy="939800"/>
          </a:xfrm>
          <a:solidFill>
            <a:schemeClr val="tx1"/>
          </a:solidFill>
        </p:grpSpPr>
        <p:sp>
          <p:nvSpPr>
            <p:cNvPr id="110"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1" name="TextBox 110"/>
            <p:cNvSpPr txBox="1"/>
            <p:nvPr/>
          </p:nvSpPr>
          <p:spPr>
            <a:xfrm>
              <a:off x="7298785" y="3744463"/>
              <a:ext cx="400110" cy="810478"/>
            </a:xfrm>
            <a:prstGeom prst="rect">
              <a:avLst/>
            </a:prstGeom>
            <a:noFill/>
          </p:spPr>
          <p:txBody>
            <a:bodyPr vert="eaVert" wrap="none" rtlCol="0">
              <a:spAutoFit/>
            </a:bodyPr>
            <a:lstStyle/>
            <a:p>
              <a:r>
                <a:rPr lang="zh-CN" altLang="en-US" sz="1400" dirty="0">
                  <a:solidFill>
                    <a:schemeClr val="accent2"/>
                  </a:solidFill>
                  <a:latin typeface="+mn-ea"/>
                  <a:ea typeface="+mn-ea"/>
                </a:rPr>
                <a:t>售后中心</a:t>
              </a:r>
            </a:p>
          </p:txBody>
        </p:sp>
      </p:grpSp>
      <p:grpSp>
        <p:nvGrpSpPr>
          <p:cNvPr id="112" name="组合 111"/>
          <p:cNvGrpSpPr/>
          <p:nvPr/>
        </p:nvGrpSpPr>
        <p:grpSpPr>
          <a:xfrm>
            <a:off x="8791155" y="3663121"/>
            <a:ext cx="400110" cy="997780"/>
            <a:chOff x="8791155" y="3663121"/>
            <a:chExt cx="400110" cy="997780"/>
          </a:xfrm>
          <a:solidFill>
            <a:schemeClr val="tx1"/>
          </a:solidFill>
        </p:grpSpPr>
        <p:sp>
          <p:nvSpPr>
            <p:cNvPr id="113"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4" name="TextBox 113"/>
            <p:cNvSpPr txBox="1"/>
            <p:nvPr/>
          </p:nvSpPr>
          <p:spPr>
            <a:xfrm>
              <a:off x="8791155"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硬件测试部</a:t>
              </a:r>
            </a:p>
          </p:txBody>
        </p:sp>
      </p:grpSp>
      <p:grpSp>
        <p:nvGrpSpPr>
          <p:cNvPr id="115" name="组合 114"/>
          <p:cNvGrpSpPr/>
          <p:nvPr/>
        </p:nvGrpSpPr>
        <p:grpSpPr>
          <a:xfrm>
            <a:off x="9498521" y="3663121"/>
            <a:ext cx="400110" cy="997780"/>
            <a:chOff x="9498521" y="3663121"/>
            <a:chExt cx="400110" cy="997780"/>
          </a:xfrm>
          <a:solidFill>
            <a:schemeClr val="tx1"/>
          </a:solidFill>
        </p:grpSpPr>
        <p:sp>
          <p:nvSpPr>
            <p:cNvPr id="116"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7" name="TextBox 116"/>
            <p:cNvSpPr txBox="1"/>
            <p:nvPr/>
          </p:nvSpPr>
          <p:spPr>
            <a:xfrm>
              <a:off x="9498521"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工程监督部</a:t>
              </a:r>
            </a:p>
          </p:txBody>
        </p:sp>
      </p:grpSp>
      <p:grpSp>
        <p:nvGrpSpPr>
          <p:cNvPr id="118" name="组合 117"/>
          <p:cNvGrpSpPr/>
          <p:nvPr/>
        </p:nvGrpSpPr>
        <p:grpSpPr>
          <a:xfrm>
            <a:off x="10136876" y="3663121"/>
            <a:ext cx="400110" cy="997780"/>
            <a:chOff x="10136876" y="3663121"/>
            <a:chExt cx="400110" cy="997780"/>
          </a:xfrm>
          <a:solidFill>
            <a:schemeClr val="tx1"/>
          </a:solidFill>
        </p:grpSpPr>
        <p:sp>
          <p:nvSpPr>
            <p:cNvPr id="119"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0" name="TextBox 119"/>
            <p:cNvSpPr txBox="1"/>
            <p:nvPr/>
          </p:nvSpPr>
          <p:spPr>
            <a:xfrm>
              <a:off x="10136876"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客服事业部</a:t>
              </a:r>
            </a:p>
          </p:txBody>
        </p:sp>
      </p:grpSp>
      <p:grpSp>
        <p:nvGrpSpPr>
          <p:cNvPr id="121" name="组合 120"/>
          <p:cNvGrpSpPr/>
          <p:nvPr/>
        </p:nvGrpSpPr>
        <p:grpSpPr>
          <a:xfrm>
            <a:off x="1462164" y="5037138"/>
            <a:ext cx="369332" cy="1104900"/>
            <a:chOff x="1462164" y="5037138"/>
            <a:chExt cx="369332" cy="1104900"/>
          </a:xfrm>
          <a:solidFill>
            <a:schemeClr val="tx1"/>
          </a:solidFill>
        </p:grpSpPr>
        <p:sp>
          <p:nvSpPr>
            <p:cNvPr id="12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3" name="TextBox 122"/>
            <p:cNvSpPr txBox="1"/>
            <p:nvPr/>
          </p:nvSpPr>
          <p:spPr>
            <a:xfrm>
              <a:off x="1462164"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国内事业部</a:t>
              </a:r>
            </a:p>
          </p:txBody>
        </p:sp>
      </p:grpSp>
      <p:grpSp>
        <p:nvGrpSpPr>
          <p:cNvPr id="124" name="组合 123"/>
          <p:cNvGrpSpPr/>
          <p:nvPr/>
        </p:nvGrpSpPr>
        <p:grpSpPr>
          <a:xfrm>
            <a:off x="1947939" y="5037138"/>
            <a:ext cx="369332" cy="1104900"/>
            <a:chOff x="1947939" y="5037138"/>
            <a:chExt cx="369332" cy="1104900"/>
          </a:xfrm>
          <a:solidFill>
            <a:schemeClr val="tx1"/>
          </a:solidFill>
        </p:grpSpPr>
        <p:sp>
          <p:nvSpPr>
            <p:cNvPr id="125" name="Freeform 88"/>
            <p:cNvSpPr>
              <a:spLocks/>
            </p:cNvSpPr>
            <p:nvPr/>
          </p:nvSpPr>
          <p:spPr bwMode="auto">
            <a:xfrm>
              <a:off x="1970088"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6" name="TextBox 125"/>
            <p:cNvSpPr txBox="1"/>
            <p:nvPr/>
          </p:nvSpPr>
          <p:spPr>
            <a:xfrm>
              <a:off x="1947939"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海外事业部</a:t>
              </a:r>
            </a:p>
          </p:txBody>
        </p:sp>
      </p:grpSp>
      <p:grpSp>
        <p:nvGrpSpPr>
          <p:cNvPr id="127" name="组合 126"/>
          <p:cNvGrpSpPr/>
          <p:nvPr/>
        </p:nvGrpSpPr>
        <p:grpSpPr>
          <a:xfrm>
            <a:off x="2786139" y="5037138"/>
            <a:ext cx="369332" cy="1104900"/>
            <a:chOff x="2786139" y="5037138"/>
            <a:chExt cx="369332" cy="1104900"/>
          </a:xfrm>
          <a:solidFill>
            <a:schemeClr val="tx1"/>
          </a:solidFill>
        </p:grpSpPr>
        <p:sp>
          <p:nvSpPr>
            <p:cNvPr id="128" name="Freeform 89"/>
            <p:cNvSpPr>
              <a:spLocks/>
            </p:cNvSpPr>
            <p:nvPr/>
          </p:nvSpPr>
          <p:spPr bwMode="auto">
            <a:xfrm>
              <a:off x="28241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9" name="TextBox 128"/>
            <p:cNvSpPr txBox="1"/>
            <p:nvPr/>
          </p:nvSpPr>
          <p:spPr>
            <a:xfrm>
              <a:off x="2786139"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人力资源部</a:t>
              </a:r>
            </a:p>
          </p:txBody>
        </p:sp>
      </p:grpSp>
      <p:grpSp>
        <p:nvGrpSpPr>
          <p:cNvPr id="130" name="组合 129"/>
          <p:cNvGrpSpPr/>
          <p:nvPr/>
        </p:nvGrpSpPr>
        <p:grpSpPr>
          <a:xfrm>
            <a:off x="3271914" y="5037138"/>
            <a:ext cx="369332" cy="1104900"/>
            <a:chOff x="3271914" y="5037138"/>
            <a:chExt cx="369332" cy="1104900"/>
          </a:xfrm>
          <a:solidFill>
            <a:schemeClr val="tx1"/>
          </a:solidFill>
        </p:grpSpPr>
        <p:sp>
          <p:nvSpPr>
            <p:cNvPr id="131" name="Freeform 90"/>
            <p:cNvSpPr>
              <a:spLocks/>
            </p:cNvSpPr>
            <p:nvPr/>
          </p:nvSpPr>
          <p:spPr bwMode="auto">
            <a:xfrm>
              <a:off x="3305176"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2" name="TextBox 131"/>
            <p:cNvSpPr txBox="1"/>
            <p:nvPr/>
          </p:nvSpPr>
          <p:spPr>
            <a:xfrm>
              <a:off x="3271914" y="5085184"/>
              <a:ext cx="369332" cy="553998"/>
            </a:xfrm>
            <a:prstGeom prst="rect">
              <a:avLst/>
            </a:prstGeom>
            <a:noFill/>
          </p:spPr>
          <p:txBody>
            <a:bodyPr vert="eaVert" wrap="none" rtlCol="0">
              <a:spAutoFit/>
            </a:bodyPr>
            <a:lstStyle/>
            <a:p>
              <a:r>
                <a:rPr lang="zh-CN" altLang="en-US" sz="1200" dirty="0">
                  <a:solidFill>
                    <a:schemeClr val="accent2"/>
                  </a:solidFill>
                  <a:latin typeface="+mn-ea"/>
                  <a:ea typeface="+mn-ea"/>
                </a:rPr>
                <a:t>综合部</a:t>
              </a:r>
            </a:p>
          </p:txBody>
        </p:sp>
      </p:grpSp>
      <p:grpSp>
        <p:nvGrpSpPr>
          <p:cNvPr id="133" name="组合 132"/>
          <p:cNvGrpSpPr/>
          <p:nvPr/>
        </p:nvGrpSpPr>
        <p:grpSpPr>
          <a:xfrm>
            <a:off x="3862464" y="5013176"/>
            <a:ext cx="369332" cy="1506687"/>
            <a:chOff x="3862464" y="5013176"/>
            <a:chExt cx="369332" cy="1506687"/>
          </a:xfrm>
          <a:solidFill>
            <a:schemeClr val="tx1"/>
          </a:solidFill>
        </p:grpSpPr>
        <p:sp>
          <p:nvSpPr>
            <p:cNvPr id="134" name="Freeform 96"/>
            <p:cNvSpPr>
              <a:spLocks/>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5" name="TextBox 134"/>
            <p:cNvSpPr txBox="1"/>
            <p:nvPr/>
          </p:nvSpPr>
          <p:spPr>
            <a:xfrm>
              <a:off x="3862464"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餐饮管理系统研发部</a:t>
              </a:r>
            </a:p>
          </p:txBody>
        </p:sp>
      </p:grpSp>
      <p:grpSp>
        <p:nvGrpSpPr>
          <p:cNvPr id="136" name="组合 135"/>
          <p:cNvGrpSpPr/>
          <p:nvPr/>
        </p:nvGrpSpPr>
        <p:grpSpPr>
          <a:xfrm>
            <a:off x="4338714" y="5013176"/>
            <a:ext cx="369332" cy="1506687"/>
            <a:chOff x="4338714" y="5013176"/>
            <a:chExt cx="369332" cy="1506687"/>
          </a:xfrm>
          <a:solidFill>
            <a:schemeClr val="tx1"/>
          </a:solidFill>
        </p:grpSpPr>
        <p:sp>
          <p:nvSpPr>
            <p:cNvPr id="137" name="Freeform 97"/>
            <p:cNvSpPr>
              <a:spLocks/>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8" name="TextBox 137"/>
            <p:cNvSpPr txBox="1"/>
            <p:nvPr/>
          </p:nvSpPr>
          <p:spPr>
            <a:xfrm>
              <a:off x="4338714"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酒店管理系统研发部</a:t>
              </a:r>
            </a:p>
          </p:txBody>
        </p:sp>
      </p:grpSp>
      <p:grpSp>
        <p:nvGrpSpPr>
          <p:cNvPr id="139" name="组合 138"/>
          <p:cNvGrpSpPr/>
          <p:nvPr/>
        </p:nvGrpSpPr>
        <p:grpSpPr>
          <a:xfrm>
            <a:off x="4862589" y="5013176"/>
            <a:ext cx="369332" cy="1506687"/>
            <a:chOff x="4862589" y="5013176"/>
            <a:chExt cx="369332" cy="1506687"/>
          </a:xfrm>
          <a:solidFill>
            <a:schemeClr val="tx1"/>
          </a:solidFill>
        </p:grpSpPr>
        <p:sp>
          <p:nvSpPr>
            <p:cNvPr id="140" name="Freeform 98"/>
            <p:cNvSpPr>
              <a:spLocks/>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1" name="TextBox 140"/>
            <p:cNvSpPr txBox="1"/>
            <p:nvPr/>
          </p:nvSpPr>
          <p:spPr>
            <a:xfrm>
              <a:off x="4862589"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康乐管理系统研发部</a:t>
              </a:r>
            </a:p>
          </p:txBody>
        </p:sp>
      </p:grpSp>
      <p:grpSp>
        <p:nvGrpSpPr>
          <p:cNvPr id="142" name="组合 141"/>
          <p:cNvGrpSpPr/>
          <p:nvPr/>
        </p:nvGrpSpPr>
        <p:grpSpPr>
          <a:xfrm>
            <a:off x="5357889" y="5013176"/>
            <a:ext cx="369332" cy="1506687"/>
            <a:chOff x="5357889" y="5013176"/>
            <a:chExt cx="369332" cy="1506687"/>
          </a:xfrm>
          <a:solidFill>
            <a:schemeClr val="tx1"/>
          </a:solidFill>
        </p:grpSpPr>
        <p:sp>
          <p:nvSpPr>
            <p:cNvPr id="143" name="Freeform 99"/>
            <p:cNvSpPr>
              <a:spLocks/>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4" name="TextBox 143"/>
            <p:cNvSpPr txBox="1"/>
            <p:nvPr/>
          </p:nvSpPr>
          <p:spPr>
            <a:xfrm>
              <a:off x="5357889"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无线电子菜谱研发部</a:t>
              </a:r>
            </a:p>
          </p:txBody>
        </p:sp>
      </p:grpSp>
      <p:grpSp>
        <p:nvGrpSpPr>
          <p:cNvPr id="145" name="组合 144"/>
          <p:cNvGrpSpPr/>
          <p:nvPr/>
        </p:nvGrpSpPr>
        <p:grpSpPr>
          <a:xfrm>
            <a:off x="5853189" y="5013176"/>
            <a:ext cx="369332" cy="1506687"/>
            <a:chOff x="5853189" y="5013176"/>
            <a:chExt cx="369332" cy="1506687"/>
          </a:xfrm>
          <a:solidFill>
            <a:schemeClr val="tx1"/>
          </a:solidFill>
        </p:grpSpPr>
        <p:sp>
          <p:nvSpPr>
            <p:cNvPr id="146" name="Freeform 100"/>
            <p:cNvSpPr>
              <a:spLocks/>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7" name="TextBox 146"/>
            <p:cNvSpPr txBox="1"/>
            <p:nvPr/>
          </p:nvSpPr>
          <p:spPr>
            <a:xfrm>
              <a:off x="5853189" y="5013176"/>
              <a:ext cx="369332" cy="1323439"/>
            </a:xfrm>
            <a:prstGeom prst="rect">
              <a:avLst/>
            </a:prstGeom>
            <a:noFill/>
          </p:spPr>
          <p:txBody>
            <a:bodyPr vert="eaVert" wrap="none" rtlCol="0">
              <a:spAutoFit/>
            </a:bodyPr>
            <a:lstStyle/>
            <a:p>
              <a:r>
                <a:rPr lang="zh-CN" altLang="en-US" sz="1200" dirty="0">
                  <a:solidFill>
                    <a:schemeClr val="accent2"/>
                  </a:solidFill>
                  <a:latin typeface="+mn-ea"/>
                  <a:ea typeface="+mn-ea"/>
                </a:rPr>
                <a:t>新概念产品研发部</a:t>
              </a:r>
            </a:p>
          </p:txBody>
        </p:sp>
      </p:grpSp>
      <p:grpSp>
        <p:nvGrpSpPr>
          <p:cNvPr id="148" name="组合 147"/>
          <p:cNvGrpSpPr/>
          <p:nvPr/>
        </p:nvGrpSpPr>
        <p:grpSpPr>
          <a:xfrm>
            <a:off x="6739014" y="5019675"/>
            <a:ext cx="369332" cy="1500188"/>
            <a:chOff x="6739014" y="5019675"/>
            <a:chExt cx="369332" cy="1500188"/>
          </a:xfrm>
          <a:solidFill>
            <a:schemeClr val="tx1"/>
          </a:solidFill>
        </p:grpSpPr>
        <p:sp>
          <p:nvSpPr>
            <p:cNvPr id="149" name="Freeform 101"/>
            <p:cNvSpPr>
              <a:spLocks/>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0" name="TextBox 149"/>
            <p:cNvSpPr txBox="1"/>
            <p:nvPr/>
          </p:nvSpPr>
          <p:spPr>
            <a:xfrm>
              <a:off x="6739014" y="507443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售后部门</a:t>
              </a:r>
              <a:r>
                <a:rPr lang="en-US" altLang="zh-CN" sz="1200" dirty="0">
                  <a:solidFill>
                    <a:schemeClr val="accent2"/>
                  </a:solidFill>
                  <a:latin typeface="+mn-ea"/>
                  <a:ea typeface="+mn-ea"/>
                </a:rPr>
                <a:t>①</a:t>
              </a:r>
              <a:endParaRPr lang="zh-CN" altLang="en-US" sz="1200" dirty="0">
                <a:solidFill>
                  <a:schemeClr val="accent2"/>
                </a:solidFill>
                <a:latin typeface="+mn-ea"/>
                <a:ea typeface="+mn-ea"/>
              </a:endParaRPr>
            </a:p>
          </p:txBody>
        </p:sp>
      </p:grpSp>
      <p:grpSp>
        <p:nvGrpSpPr>
          <p:cNvPr id="151" name="组合 150"/>
          <p:cNvGrpSpPr/>
          <p:nvPr/>
        </p:nvGrpSpPr>
        <p:grpSpPr>
          <a:xfrm>
            <a:off x="7310514" y="5019675"/>
            <a:ext cx="369332" cy="1500188"/>
            <a:chOff x="7310514" y="5019675"/>
            <a:chExt cx="369332" cy="1500188"/>
          </a:xfrm>
          <a:solidFill>
            <a:schemeClr val="tx1"/>
          </a:solidFill>
        </p:grpSpPr>
        <p:sp>
          <p:nvSpPr>
            <p:cNvPr id="152" name="Freeform 102"/>
            <p:cNvSpPr>
              <a:spLocks/>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3" name="TextBox 152"/>
            <p:cNvSpPr txBox="1"/>
            <p:nvPr/>
          </p:nvSpPr>
          <p:spPr>
            <a:xfrm>
              <a:off x="7310514"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accent2"/>
                  </a:solidFill>
                </a:rPr>
                <a:t>售后部门</a:t>
              </a:r>
              <a:r>
                <a:rPr lang="en-US" altLang="zh-CN" dirty="0">
                  <a:solidFill>
                    <a:schemeClr val="accent2"/>
                  </a:solidFill>
                </a:rPr>
                <a:t>②</a:t>
              </a:r>
              <a:endParaRPr lang="zh-CN" altLang="en-US" dirty="0">
                <a:solidFill>
                  <a:schemeClr val="accent2"/>
                </a:solidFill>
              </a:endParaRPr>
            </a:p>
          </p:txBody>
        </p:sp>
      </p:grpSp>
      <p:grpSp>
        <p:nvGrpSpPr>
          <p:cNvPr id="154" name="组合 153"/>
          <p:cNvGrpSpPr/>
          <p:nvPr/>
        </p:nvGrpSpPr>
        <p:grpSpPr>
          <a:xfrm>
            <a:off x="7853439" y="5019675"/>
            <a:ext cx="369332" cy="1500188"/>
            <a:chOff x="7853439" y="5019675"/>
            <a:chExt cx="369332" cy="1500188"/>
          </a:xfrm>
          <a:solidFill>
            <a:schemeClr val="tx1"/>
          </a:solidFill>
        </p:grpSpPr>
        <p:sp>
          <p:nvSpPr>
            <p:cNvPr id="155" name="Freeform 103"/>
            <p:cNvSpPr>
              <a:spLocks/>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6" name="TextBox 155"/>
            <p:cNvSpPr txBox="1"/>
            <p:nvPr/>
          </p:nvSpPr>
          <p:spPr>
            <a:xfrm>
              <a:off x="7853439"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accent2"/>
                  </a:solidFill>
                </a:rPr>
                <a:t>售后部门</a:t>
              </a:r>
              <a:r>
                <a:rPr lang="en-US" altLang="zh-CN" dirty="0">
                  <a:solidFill>
                    <a:schemeClr val="accent2"/>
                  </a:solidFill>
                </a:rPr>
                <a:t>③</a:t>
              </a:r>
              <a:endParaRPr lang="zh-CN" altLang="en-US" dirty="0">
                <a:solidFill>
                  <a:schemeClr val="accent2"/>
                </a:solidFill>
              </a:endParaRPr>
            </a:p>
          </p:txBody>
        </p:sp>
      </p:grpSp>
    </p:spTree>
    <p:extLst>
      <p:ext uri="{BB962C8B-B14F-4D97-AF65-F5344CB8AC3E}">
        <p14:creationId xmlns:p14="http://schemas.microsoft.com/office/powerpoint/2010/main" val="3703389064"/>
      </p:ext>
    </p:extLst>
  </p:cSld>
  <p:clrMapOvr>
    <a:masterClrMapping/>
  </p:clrMapOvr>
  <mc:AlternateContent xmlns:mc="http://schemas.openxmlformats.org/markup-compatibility/2006" xmlns:p14="http://schemas.microsoft.com/office/powerpoint/2010/main">
    <mc:Choice Requires="p14">
      <p:transition spd="slow" p14:dur="800" advTm="13400">
        <p14:gallery dir="l"/>
      </p:transition>
    </mc:Choice>
    <mc:Fallback xmlns="">
      <p:transition spd="slow" advTm="13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31"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 calcmode="lin" valueType="num">
                                      <p:cBhvr>
                                        <p:cTn id="17" dur="500" fill="hold"/>
                                        <p:tgtEl>
                                          <p:spTgt spid="69"/>
                                        </p:tgtEl>
                                        <p:attrNameLst>
                                          <p:attrName>style.rotation</p:attrName>
                                        </p:attrNameLst>
                                      </p:cBhvr>
                                      <p:tavLst>
                                        <p:tav tm="0">
                                          <p:val>
                                            <p:fltVal val="90"/>
                                          </p:val>
                                        </p:tav>
                                        <p:tav tm="100000">
                                          <p:val>
                                            <p:fltVal val="0"/>
                                          </p:val>
                                        </p:tav>
                                      </p:tavLst>
                                    </p:anim>
                                    <p:animEffect transition="in" filter="fade">
                                      <p:cBhvr>
                                        <p:cTn id="18" dur="500"/>
                                        <p:tgtEl>
                                          <p:spTgt spid="69"/>
                                        </p:tgtEl>
                                      </p:cBhvr>
                                    </p:animEffect>
                                  </p:childTnLst>
                                </p:cTn>
                              </p:par>
                            </p:childTnLst>
                          </p:cTn>
                        </p:par>
                        <p:par>
                          <p:cTn id="19" fill="hold">
                            <p:stCondLst>
                              <p:cond delay="114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1640"/>
                            </p:stCondLst>
                            <p:childTnLst>
                              <p:par>
                                <p:cTn id="24" presetID="16" presetClass="entr" presetSubtype="37"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barn(outVertical)">
                                      <p:cBhvr>
                                        <p:cTn id="26" dur="500"/>
                                        <p:tgtEl>
                                          <p:spTgt spid="58"/>
                                        </p:tgtEl>
                                      </p:cBhvr>
                                    </p:animEffect>
                                  </p:childTnLst>
                                </p:cTn>
                              </p:par>
                              <p:par>
                                <p:cTn id="27" presetID="42"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anim calcmode="lin" valueType="num">
                                      <p:cBhvr>
                                        <p:cTn id="30" dur="500" fill="hold"/>
                                        <p:tgtEl>
                                          <p:spTgt spid="78"/>
                                        </p:tgtEl>
                                        <p:attrNameLst>
                                          <p:attrName>ppt_x</p:attrName>
                                        </p:attrNameLst>
                                      </p:cBhvr>
                                      <p:tavLst>
                                        <p:tav tm="0">
                                          <p:val>
                                            <p:strVal val="#ppt_x"/>
                                          </p:val>
                                        </p:tav>
                                        <p:tav tm="100000">
                                          <p:val>
                                            <p:strVal val="#ppt_x"/>
                                          </p:val>
                                        </p:tav>
                                      </p:tavLst>
                                    </p:anim>
                                    <p:anim calcmode="lin" valueType="num">
                                      <p:cBhvr>
                                        <p:cTn id="31" dur="500" fill="hold"/>
                                        <p:tgtEl>
                                          <p:spTgt spid="78"/>
                                        </p:tgtEl>
                                        <p:attrNameLst>
                                          <p:attrName>ppt_y</p:attrName>
                                        </p:attrNameLst>
                                      </p:cBhvr>
                                      <p:tavLst>
                                        <p:tav tm="0">
                                          <p:val>
                                            <p:strVal val="#ppt_y+.1"/>
                                          </p:val>
                                        </p:tav>
                                        <p:tav tm="100000">
                                          <p:val>
                                            <p:strVal val="#ppt_y"/>
                                          </p:val>
                                        </p:tav>
                                      </p:tavLst>
                                    </p:anim>
                                  </p:childTnLst>
                                </p:cTn>
                              </p:par>
                            </p:childTnLst>
                          </p:cTn>
                        </p:par>
                        <p:par>
                          <p:cTn id="32" fill="hold">
                            <p:stCondLst>
                              <p:cond delay="2140"/>
                            </p:stCondLst>
                            <p:childTnLst>
                              <p:par>
                                <p:cTn id="33" presetID="2" presetClass="entr" presetSubtype="8"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0-#ppt_w/2"/>
                                          </p:val>
                                        </p:tav>
                                        <p:tav tm="100000">
                                          <p:val>
                                            <p:strVal val="#ppt_x"/>
                                          </p:val>
                                        </p:tav>
                                      </p:tavLst>
                                    </p:anim>
                                    <p:anim calcmode="lin" valueType="num">
                                      <p:cBhvr additive="base">
                                        <p:cTn id="36" dur="5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1+#ppt_w/2"/>
                                          </p:val>
                                        </p:tav>
                                        <p:tav tm="100000">
                                          <p:val>
                                            <p:strVal val="#ppt_x"/>
                                          </p:val>
                                        </p:tav>
                                      </p:tavLst>
                                    </p:anim>
                                    <p:anim calcmode="lin" valueType="num">
                                      <p:cBhvr additive="base">
                                        <p:cTn id="40" dur="500" fill="hold"/>
                                        <p:tgtEl>
                                          <p:spTgt spid="75"/>
                                        </p:tgtEl>
                                        <p:attrNameLst>
                                          <p:attrName>ppt_y</p:attrName>
                                        </p:attrNameLst>
                                      </p:cBhvr>
                                      <p:tavLst>
                                        <p:tav tm="0">
                                          <p:val>
                                            <p:strVal val="#ppt_y"/>
                                          </p:val>
                                        </p:tav>
                                        <p:tav tm="100000">
                                          <p:val>
                                            <p:strVal val="#ppt_y"/>
                                          </p:val>
                                        </p:tav>
                                      </p:tavLst>
                                    </p:anim>
                                  </p:childTnLst>
                                </p:cTn>
                              </p:par>
                            </p:childTnLst>
                          </p:cTn>
                        </p:par>
                        <p:par>
                          <p:cTn id="41" fill="hold">
                            <p:stCondLst>
                              <p:cond delay="264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140"/>
                            </p:stCondLst>
                            <p:childTnLst>
                              <p:par>
                                <p:cTn id="46" presetID="2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up)">
                                      <p:cBhvr>
                                        <p:cTn id="48" dur="500"/>
                                        <p:tgtEl>
                                          <p:spTgt spid="26"/>
                                        </p:tgtEl>
                                      </p:cBhvr>
                                    </p:animEffect>
                                  </p:childTnLst>
                                </p:cTn>
                              </p:par>
                            </p:childTnLst>
                          </p:cTn>
                        </p:par>
                        <p:par>
                          <p:cTn id="49" fill="hold">
                            <p:stCondLst>
                              <p:cond delay="3640"/>
                            </p:stCondLst>
                            <p:childTnLst>
                              <p:par>
                                <p:cTn id="50" presetID="42"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anim calcmode="lin" valueType="num">
                                      <p:cBhvr>
                                        <p:cTn id="53" dur="500" fill="hold"/>
                                        <p:tgtEl>
                                          <p:spTgt spid="81"/>
                                        </p:tgtEl>
                                        <p:attrNameLst>
                                          <p:attrName>ppt_x</p:attrName>
                                        </p:attrNameLst>
                                      </p:cBhvr>
                                      <p:tavLst>
                                        <p:tav tm="0">
                                          <p:val>
                                            <p:strVal val="#ppt_x"/>
                                          </p:val>
                                        </p:tav>
                                        <p:tav tm="100000">
                                          <p:val>
                                            <p:strVal val="#ppt_x"/>
                                          </p:val>
                                        </p:tav>
                                      </p:tavLst>
                                    </p:anim>
                                    <p:anim calcmode="lin" valueType="num">
                                      <p:cBhvr>
                                        <p:cTn id="54" dur="500" fill="hold"/>
                                        <p:tgtEl>
                                          <p:spTgt spid="8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anim calcmode="lin" valueType="num">
                                      <p:cBhvr>
                                        <p:cTn id="58" dur="500" fill="hold"/>
                                        <p:tgtEl>
                                          <p:spTgt spid="84"/>
                                        </p:tgtEl>
                                        <p:attrNameLst>
                                          <p:attrName>ppt_x</p:attrName>
                                        </p:attrNameLst>
                                      </p:cBhvr>
                                      <p:tavLst>
                                        <p:tav tm="0">
                                          <p:val>
                                            <p:strVal val="#ppt_x"/>
                                          </p:val>
                                        </p:tav>
                                        <p:tav tm="100000">
                                          <p:val>
                                            <p:strVal val="#ppt_x"/>
                                          </p:val>
                                        </p:tav>
                                      </p:tavLst>
                                    </p:anim>
                                    <p:anim calcmode="lin" valueType="num">
                                      <p:cBhvr>
                                        <p:cTn id="59" dur="5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anim calcmode="lin" valueType="num">
                                      <p:cBhvr>
                                        <p:cTn id="63" dur="500" fill="hold"/>
                                        <p:tgtEl>
                                          <p:spTgt spid="87"/>
                                        </p:tgtEl>
                                        <p:attrNameLst>
                                          <p:attrName>ppt_x</p:attrName>
                                        </p:attrNameLst>
                                      </p:cBhvr>
                                      <p:tavLst>
                                        <p:tav tm="0">
                                          <p:val>
                                            <p:strVal val="#ppt_x"/>
                                          </p:val>
                                        </p:tav>
                                        <p:tav tm="100000">
                                          <p:val>
                                            <p:strVal val="#ppt_x"/>
                                          </p:val>
                                        </p:tav>
                                      </p:tavLst>
                                    </p:anim>
                                    <p:anim calcmode="lin" valueType="num">
                                      <p:cBhvr>
                                        <p:cTn id="64" dur="500" fill="hold"/>
                                        <p:tgtEl>
                                          <p:spTgt spid="87"/>
                                        </p:tgtEl>
                                        <p:attrNameLst>
                                          <p:attrName>ppt_y</p:attrName>
                                        </p:attrNameLst>
                                      </p:cBhvr>
                                      <p:tavLst>
                                        <p:tav tm="0">
                                          <p:val>
                                            <p:strVal val="#ppt_y+.1"/>
                                          </p:val>
                                        </p:tav>
                                        <p:tav tm="100000">
                                          <p:val>
                                            <p:strVal val="#ppt_y"/>
                                          </p:val>
                                        </p:tav>
                                      </p:tavLst>
                                    </p:anim>
                                  </p:childTnLst>
                                </p:cTn>
                              </p:par>
                            </p:childTnLst>
                          </p:cTn>
                        </p:par>
                        <p:par>
                          <p:cTn id="65" fill="hold">
                            <p:stCondLst>
                              <p:cond delay="4340"/>
                            </p:stCondLst>
                            <p:childTnLst>
                              <p:par>
                                <p:cTn id="66" presetID="42" presetClass="entr" presetSubtype="0"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400"/>
                                        <p:tgtEl>
                                          <p:spTgt spid="90"/>
                                        </p:tgtEl>
                                      </p:cBhvr>
                                    </p:animEffect>
                                    <p:anim calcmode="lin" valueType="num">
                                      <p:cBhvr>
                                        <p:cTn id="69" dur="400" fill="hold"/>
                                        <p:tgtEl>
                                          <p:spTgt spid="90"/>
                                        </p:tgtEl>
                                        <p:attrNameLst>
                                          <p:attrName>ppt_x</p:attrName>
                                        </p:attrNameLst>
                                      </p:cBhvr>
                                      <p:tavLst>
                                        <p:tav tm="0">
                                          <p:val>
                                            <p:strVal val="#ppt_x"/>
                                          </p:val>
                                        </p:tav>
                                        <p:tav tm="100000">
                                          <p:val>
                                            <p:strVal val="#ppt_x"/>
                                          </p:val>
                                        </p:tav>
                                      </p:tavLst>
                                    </p:anim>
                                    <p:anim calcmode="lin" valueType="num">
                                      <p:cBhvr>
                                        <p:cTn id="70" dur="400" fill="hold"/>
                                        <p:tgtEl>
                                          <p:spTgt spid="9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1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400"/>
                                        <p:tgtEl>
                                          <p:spTgt spid="94"/>
                                        </p:tgtEl>
                                      </p:cBhvr>
                                    </p:animEffect>
                                    <p:anim calcmode="lin" valueType="num">
                                      <p:cBhvr>
                                        <p:cTn id="74" dur="400" fill="hold"/>
                                        <p:tgtEl>
                                          <p:spTgt spid="94"/>
                                        </p:tgtEl>
                                        <p:attrNameLst>
                                          <p:attrName>ppt_x</p:attrName>
                                        </p:attrNameLst>
                                      </p:cBhvr>
                                      <p:tavLst>
                                        <p:tav tm="0">
                                          <p:val>
                                            <p:strVal val="#ppt_x"/>
                                          </p:val>
                                        </p:tav>
                                        <p:tav tm="100000">
                                          <p:val>
                                            <p:strVal val="#ppt_x"/>
                                          </p:val>
                                        </p:tav>
                                      </p:tavLst>
                                    </p:anim>
                                    <p:anim calcmode="lin" valueType="num">
                                      <p:cBhvr>
                                        <p:cTn id="75" dur="400" fill="hold"/>
                                        <p:tgtEl>
                                          <p:spTgt spid="9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20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400"/>
                                        <p:tgtEl>
                                          <p:spTgt spid="97"/>
                                        </p:tgtEl>
                                      </p:cBhvr>
                                    </p:animEffect>
                                    <p:anim calcmode="lin" valueType="num">
                                      <p:cBhvr>
                                        <p:cTn id="79" dur="400" fill="hold"/>
                                        <p:tgtEl>
                                          <p:spTgt spid="97"/>
                                        </p:tgtEl>
                                        <p:attrNameLst>
                                          <p:attrName>ppt_x</p:attrName>
                                        </p:attrNameLst>
                                      </p:cBhvr>
                                      <p:tavLst>
                                        <p:tav tm="0">
                                          <p:val>
                                            <p:strVal val="#ppt_x"/>
                                          </p:val>
                                        </p:tav>
                                        <p:tav tm="100000">
                                          <p:val>
                                            <p:strVal val="#ppt_x"/>
                                          </p:val>
                                        </p:tav>
                                      </p:tavLst>
                                    </p:anim>
                                    <p:anim calcmode="lin" valueType="num">
                                      <p:cBhvr>
                                        <p:cTn id="80" dur="400" fill="hold"/>
                                        <p:tgtEl>
                                          <p:spTgt spid="9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30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400"/>
                                        <p:tgtEl>
                                          <p:spTgt spid="100"/>
                                        </p:tgtEl>
                                      </p:cBhvr>
                                    </p:animEffect>
                                    <p:anim calcmode="lin" valueType="num">
                                      <p:cBhvr>
                                        <p:cTn id="84" dur="400" fill="hold"/>
                                        <p:tgtEl>
                                          <p:spTgt spid="100"/>
                                        </p:tgtEl>
                                        <p:attrNameLst>
                                          <p:attrName>ppt_x</p:attrName>
                                        </p:attrNameLst>
                                      </p:cBhvr>
                                      <p:tavLst>
                                        <p:tav tm="0">
                                          <p:val>
                                            <p:strVal val="#ppt_x"/>
                                          </p:val>
                                        </p:tav>
                                        <p:tav tm="100000">
                                          <p:val>
                                            <p:strVal val="#ppt_x"/>
                                          </p:val>
                                        </p:tav>
                                      </p:tavLst>
                                    </p:anim>
                                    <p:anim calcmode="lin" valueType="num">
                                      <p:cBhvr>
                                        <p:cTn id="85" dur="400" fill="hold"/>
                                        <p:tgtEl>
                                          <p:spTgt spid="10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40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400"/>
                                        <p:tgtEl>
                                          <p:spTgt spid="103"/>
                                        </p:tgtEl>
                                      </p:cBhvr>
                                    </p:animEffect>
                                    <p:anim calcmode="lin" valueType="num">
                                      <p:cBhvr>
                                        <p:cTn id="89" dur="400" fill="hold"/>
                                        <p:tgtEl>
                                          <p:spTgt spid="103"/>
                                        </p:tgtEl>
                                        <p:attrNameLst>
                                          <p:attrName>ppt_x</p:attrName>
                                        </p:attrNameLst>
                                      </p:cBhvr>
                                      <p:tavLst>
                                        <p:tav tm="0">
                                          <p:val>
                                            <p:strVal val="#ppt_x"/>
                                          </p:val>
                                        </p:tav>
                                        <p:tav tm="100000">
                                          <p:val>
                                            <p:strVal val="#ppt_x"/>
                                          </p:val>
                                        </p:tav>
                                      </p:tavLst>
                                    </p:anim>
                                    <p:anim calcmode="lin" valueType="num">
                                      <p:cBhvr>
                                        <p:cTn id="90" dur="400" fill="hold"/>
                                        <p:tgtEl>
                                          <p:spTgt spid="103"/>
                                        </p:tgtEl>
                                        <p:attrNameLst>
                                          <p:attrName>ppt_y</p:attrName>
                                        </p:attrNameLst>
                                      </p:cBhvr>
                                      <p:tavLst>
                                        <p:tav tm="0">
                                          <p:val>
                                            <p:strVal val="#ppt_y+.1"/>
                                          </p:val>
                                        </p:tav>
                                        <p:tav tm="100000">
                                          <p:val>
                                            <p:strVal val="#ppt_y"/>
                                          </p:val>
                                        </p:tav>
                                      </p:tavLst>
                                    </p:anim>
                                  </p:childTnLst>
                                </p:cTn>
                              </p:par>
                            </p:childTnLst>
                          </p:cTn>
                        </p:par>
                        <p:par>
                          <p:cTn id="91" fill="hold">
                            <p:stCondLst>
                              <p:cond delay="5140"/>
                            </p:stCondLst>
                            <p:childTnLst>
                              <p:par>
                                <p:cTn id="92" presetID="22" presetClass="entr" presetSubtype="1"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up)">
                                      <p:cBhvr>
                                        <p:cTn id="94" dur="500"/>
                                        <p:tgtEl>
                                          <p:spTgt spid="34"/>
                                        </p:tgtEl>
                                      </p:cBhvr>
                                    </p:animEffect>
                                  </p:childTnLst>
                                </p:cTn>
                              </p:par>
                            </p:childTnLst>
                          </p:cTn>
                        </p:par>
                        <p:par>
                          <p:cTn id="95" fill="hold">
                            <p:stCondLst>
                              <p:cond delay="5640"/>
                            </p:stCondLst>
                            <p:childTnLst>
                              <p:par>
                                <p:cTn id="96" presetID="42" presetClass="entr" presetSubtype="0" fill="hold" nodeType="after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400"/>
                                        <p:tgtEl>
                                          <p:spTgt spid="106"/>
                                        </p:tgtEl>
                                      </p:cBhvr>
                                    </p:animEffect>
                                    <p:anim calcmode="lin" valueType="num">
                                      <p:cBhvr>
                                        <p:cTn id="99" dur="400" fill="hold"/>
                                        <p:tgtEl>
                                          <p:spTgt spid="106"/>
                                        </p:tgtEl>
                                        <p:attrNameLst>
                                          <p:attrName>ppt_x</p:attrName>
                                        </p:attrNameLst>
                                      </p:cBhvr>
                                      <p:tavLst>
                                        <p:tav tm="0">
                                          <p:val>
                                            <p:strVal val="#ppt_x"/>
                                          </p:val>
                                        </p:tav>
                                        <p:tav tm="100000">
                                          <p:val>
                                            <p:strVal val="#ppt_x"/>
                                          </p:val>
                                        </p:tav>
                                      </p:tavLst>
                                    </p:anim>
                                    <p:anim calcmode="lin" valueType="num">
                                      <p:cBhvr>
                                        <p:cTn id="100" dur="4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400"/>
                                        <p:tgtEl>
                                          <p:spTgt spid="109"/>
                                        </p:tgtEl>
                                      </p:cBhvr>
                                    </p:animEffect>
                                    <p:anim calcmode="lin" valueType="num">
                                      <p:cBhvr>
                                        <p:cTn id="104" dur="400" fill="hold"/>
                                        <p:tgtEl>
                                          <p:spTgt spid="109"/>
                                        </p:tgtEl>
                                        <p:attrNameLst>
                                          <p:attrName>ppt_x</p:attrName>
                                        </p:attrNameLst>
                                      </p:cBhvr>
                                      <p:tavLst>
                                        <p:tav tm="0">
                                          <p:val>
                                            <p:strVal val="#ppt_x"/>
                                          </p:val>
                                        </p:tav>
                                        <p:tav tm="100000">
                                          <p:val>
                                            <p:strVal val="#ppt_x"/>
                                          </p:val>
                                        </p:tav>
                                      </p:tavLst>
                                    </p:anim>
                                    <p:anim calcmode="lin" valueType="num">
                                      <p:cBhvr>
                                        <p:cTn id="105" dur="400" fill="hold"/>
                                        <p:tgtEl>
                                          <p:spTgt spid="109"/>
                                        </p:tgtEl>
                                        <p:attrNameLst>
                                          <p:attrName>ppt_y</p:attrName>
                                        </p:attrNameLst>
                                      </p:cBhvr>
                                      <p:tavLst>
                                        <p:tav tm="0">
                                          <p:val>
                                            <p:strVal val="#ppt_y+.1"/>
                                          </p:val>
                                        </p:tav>
                                        <p:tav tm="100000">
                                          <p:val>
                                            <p:strVal val="#ppt_y"/>
                                          </p:val>
                                        </p:tav>
                                      </p:tavLst>
                                    </p:anim>
                                  </p:childTnLst>
                                </p:cTn>
                              </p:par>
                            </p:childTnLst>
                          </p:cTn>
                        </p:par>
                        <p:par>
                          <p:cTn id="106" fill="hold">
                            <p:stCondLst>
                              <p:cond delay="6040"/>
                            </p:stCondLst>
                            <p:childTnLst>
                              <p:par>
                                <p:cTn id="107" presetID="22" presetClass="entr" presetSubtype="1" fill="hold"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up)">
                                      <p:cBhvr>
                                        <p:cTn id="109" dur="500"/>
                                        <p:tgtEl>
                                          <p:spTgt spid="51"/>
                                        </p:tgtEl>
                                      </p:cBhvr>
                                    </p:animEffect>
                                  </p:childTnLst>
                                </p:cTn>
                              </p:par>
                            </p:childTnLst>
                          </p:cTn>
                        </p:par>
                        <p:par>
                          <p:cTn id="110" fill="hold">
                            <p:stCondLst>
                              <p:cond delay="6540"/>
                            </p:stCondLst>
                            <p:childTnLst>
                              <p:par>
                                <p:cTn id="111" presetID="42" presetClass="entr" presetSubtype="0" fill="hold" nodeType="after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400"/>
                                        <p:tgtEl>
                                          <p:spTgt spid="112"/>
                                        </p:tgtEl>
                                      </p:cBhvr>
                                    </p:animEffect>
                                    <p:anim calcmode="lin" valueType="num">
                                      <p:cBhvr>
                                        <p:cTn id="114" dur="400" fill="hold"/>
                                        <p:tgtEl>
                                          <p:spTgt spid="112"/>
                                        </p:tgtEl>
                                        <p:attrNameLst>
                                          <p:attrName>ppt_x</p:attrName>
                                        </p:attrNameLst>
                                      </p:cBhvr>
                                      <p:tavLst>
                                        <p:tav tm="0">
                                          <p:val>
                                            <p:strVal val="#ppt_x"/>
                                          </p:val>
                                        </p:tav>
                                        <p:tav tm="100000">
                                          <p:val>
                                            <p:strVal val="#ppt_x"/>
                                          </p:val>
                                        </p:tav>
                                      </p:tavLst>
                                    </p:anim>
                                    <p:anim calcmode="lin" valueType="num">
                                      <p:cBhvr>
                                        <p:cTn id="115" dur="4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100"/>
                                  </p:stCondLst>
                                  <p:childTnLst>
                                    <p:set>
                                      <p:cBhvr>
                                        <p:cTn id="117" dur="1" fill="hold">
                                          <p:stCondLst>
                                            <p:cond delay="0"/>
                                          </p:stCondLst>
                                        </p:cTn>
                                        <p:tgtEl>
                                          <p:spTgt spid="115"/>
                                        </p:tgtEl>
                                        <p:attrNameLst>
                                          <p:attrName>style.visibility</p:attrName>
                                        </p:attrNameLst>
                                      </p:cBhvr>
                                      <p:to>
                                        <p:strVal val="visible"/>
                                      </p:to>
                                    </p:set>
                                    <p:animEffect transition="in" filter="fade">
                                      <p:cBhvr>
                                        <p:cTn id="118" dur="400"/>
                                        <p:tgtEl>
                                          <p:spTgt spid="115"/>
                                        </p:tgtEl>
                                      </p:cBhvr>
                                    </p:animEffect>
                                    <p:anim calcmode="lin" valueType="num">
                                      <p:cBhvr>
                                        <p:cTn id="119" dur="400" fill="hold"/>
                                        <p:tgtEl>
                                          <p:spTgt spid="115"/>
                                        </p:tgtEl>
                                        <p:attrNameLst>
                                          <p:attrName>ppt_x</p:attrName>
                                        </p:attrNameLst>
                                      </p:cBhvr>
                                      <p:tavLst>
                                        <p:tav tm="0">
                                          <p:val>
                                            <p:strVal val="#ppt_x"/>
                                          </p:val>
                                        </p:tav>
                                        <p:tav tm="100000">
                                          <p:val>
                                            <p:strVal val="#ppt_x"/>
                                          </p:val>
                                        </p:tav>
                                      </p:tavLst>
                                    </p:anim>
                                    <p:anim calcmode="lin" valueType="num">
                                      <p:cBhvr>
                                        <p:cTn id="120" dur="400" fill="hold"/>
                                        <p:tgtEl>
                                          <p:spTgt spid="115"/>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20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400"/>
                                        <p:tgtEl>
                                          <p:spTgt spid="118"/>
                                        </p:tgtEl>
                                      </p:cBhvr>
                                    </p:animEffect>
                                    <p:anim calcmode="lin" valueType="num">
                                      <p:cBhvr>
                                        <p:cTn id="124" dur="400" fill="hold"/>
                                        <p:tgtEl>
                                          <p:spTgt spid="118"/>
                                        </p:tgtEl>
                                        <p:attrNameLst>
                                          <p:attrName>ppt_x</p:attrName>
                                        </p:attrNameLst>
                                      </p:cBhvr>
                                      <p:tavLst>
                                        <p:tav tm="0">
                                          <p:val>
                                            <p:strVal val="#ppt_x"/>
                                          </p:val>
                                        </p:tav>
                                        <p:tav tm="100000">
                                          <p:val>
                                            <p:strVal val="#ppt_x"/>
                                          </p:val>
                                        </p:tav>
                                      </p:tavLst>
                                    </p:anim>
                                    <p:anim calcmode="lin" valueType="num">
                                      <p:cBhvr>
                                        <p:cTn id="125" dur="400" fill="hold"/>
                                        <p:tgtEl>
                                          <p:spTgt spid="118"/>
                                        </p:tgtEl>
                                        <p:attrNameLst>
                                          <p:attrName>ppt_y</p:attrName>
                                        </p:attrNameLst>
                                      </p:cBhvr>
                                      <p:tavLst>
                                        <p:tav tm="0">
                                          <p:val>
                                            <p:strVal val="#ppt_y+.1"/>
                                          </p:val>
                                        </p:tav>
                                        <p:tav tm="100000">
                                          <p:val>
                                            <p:strVal val="#ppt_y"/>
                                          </p:val>
                                        </p:tav>
                                      </p:tavLst>
                                    </p:anim>
                                  </p:childTnLst>
                                </p:cTn>
                              </p:par>
                            </p:childTnLst>
                          </p:cTn>
                        </p:par>
                        <p:par>
                          <p:cTn id="126" fill="hold">
                            <p:stCondLst>
                              <p:cond delay="7140"/>
                            </p:stCondLst>
                            <p:childTnLst>
                              <p:par>
                                <p:cTn id="127" presetID="22" presetClass="entr" presetSubtype="1" fill="hold"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up)">
                                      <p:cBhvr>
                                        <p:cTn id="129" dur="500"/>
                                        <p:tgtEl>
                                          <p:spTgt spid="59"/>
                                        </p:tgtEl>
                                      </p:cBhvr>
                                    </p:animEffect>
                                  </p:childTnLst>
                                </p:cTn>
                              </p:par>
                            </p:childTnLst>
                          </p:cTn>
                        </p:par>
                        <p:par>
                          <p:cTn id="130" fill="hold">
                            <p:stCondLst>
                              <p:cond delay="7640"/>
                            </p:stCondLst>
                            <p:childTnLst>
                              <p:par>
                                <p:cTn id="131" presetID="42" presetClass="entr" presetSubtype="0" fill="hold" nodeType="afterEffect">
                                  <p:stCondLst>
                                    <p:cond delay="0"/>
                                  </p:stCondLst>
                                  <p:childTnLst>
                                    <p:set>
                                      <p:cBhvr>
                                        <p:cTn id="132" dur="1" fill="hold">
                                          <p:stCondLst>
                                            <p:cond delay="0"/>
                                          </p:stCondLst>
                                        </p:cTn>
                                        <p:tgtEl>
                                          <p:spTgt spid="121"/>
                                        </p:tgtEl>
                                        <p:attrNameLst>
                                          <p:attrName>style.visibility</p:attrName>
                                        </p:attrNameLst>
                                      </p:cBhvr>
                                      <p:to>
                                        <p:strVal val="visible"/>
                                      </p:to>
                                    </p:set>
                                    <p:animEffect transition="in" filter="fade">
                                      <p:cBhvr>
                                        <p:cTn id="133" dur="400"/>
                                        <p:tgtEl>
                                          <p:spTgt spid="121"/>
                                        </p:tgtEl>
                                      </p:cBhvr>
                                    </p:animEffect>
                                    <p:anim calcmode="lin" valueType="num">
                                      <p:cBhvr>
                                        <p:cTn id="134" dur="400" fill="hold"/>
                                        <p:tgtEl>
                                          <p:spTgt spid="121"/>
                                        </p:tgtEl>
                                        <p:attrNameLst>
                                          <p:attrName>ppt_x</p:attrName>
                                        </p:attrNameLst>
                                      </p:cBhvr>
                                      <p:tavLst>
                                        <p:tav tm="0">
                                          <p:val>
                                            <p:strVal val="#ppt_x"/>
                                          </p:val>
                                        </p:tav>
                                        <p:tav tm="100000">
                                          <p:val>
                                            <p:strVal val="#ppt_x"/>
                                          </p:val>
                                        </p:tav>
                                      </p:tavLst>
                                    </p:anim>
                                    <p:anim calcmode="lin" valueType="num">
                                      <p:cBhvr>
                                        <p:cTn id="135" dur="400" fill="hold"/>
                                        <p:tgtEl>
                                          <p:spTgt spid="121"/>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100"/>
                                  </p:stCondLst>
                                  <p:childTnLst>
                                    <p:set>
                                      <p:cBhvr>
                                        <p:cTn id="137" dur="1" fill="hold">
                                          <p:stCondLst>
                                            <p:cond delay="0"/>
                                          </p:stCondLst>
                                        </p:cTn>
                                        <p:tgtEl>
                                          <p:spTgt spid="124"/>
                                        </p:tgtEl>
                                        <p:attrNameLst>
                                          <p:attrName>style.visibility</p:attrName>
                                        </p:attrNameLst>
                                      </p:cBhvr>
                                      <p:to>
                                        <p:strVal val="visible"/>
                                      </p:to>
                                    </p:set>
                                    <p:animEffect transition="in" filter="fade">
                                      <p:cBhvr>
                                        <p:cTn id="138" dur="400"/>
                                        <p:tgtEl>
                                          <p:spTgt spid="124"/>
                                        </p:tgtEl>
                                      </p:cBhvr>
                                    </p:animEffect>
                                    <p:anim calcmode="lin" valueType="num">
                                      <p:cBhvr>
                                        <p:cTn id="139" dur="400" fill="hold"/>
                                        <p:tgtEl>
                                          <p:spTgt spid="124"/>
                                        </p:tgtEl>
                                        <p:attrNameLst>
                                          <p:attrName>ppt_x</p:attrName>
                                        </p:attrNameLst>
                                      </p:cBhvr>
                                      <p:tavLst>
                                        <p:tav tm="0">
                                          <p:val>
                                            <p:strVal val="#ppt_x"/>
                                          </p:val>
                                        </p:tav>
                                        <p:tav tm="100000">
                                          <p:val>
                                            <p:strVal val="#ppt_x"/>
                                          </p:val>
                                        </p:tav>
                                      </p:tavLst>
                                    </p:anim>
                                    <p:anim calcmode="lin" valueType="num">
                                      <p:cBhvr>
                                        <p:cTn id="140" dur="400" fill="hold"/>
                                        <p:tgtEl>
                                          <p:spTgt spid="124"/>
                                        </p:tgtEl>
                                        <p:attrNameLst>
                                          <p:attrName>ppt_y</p:attrName>
                                        </p:attrNameLst>
                                      </p:cBhvr>
                                      <p:tavLst>
                                        <p:tav tm="0">
                                          <p:val>
                                            <p:strVal val="#ppt_y+.1"/>
                                          </p:val>
                                        </p:tav>
                                        <p:tav tm="100000">
                                          <p:val>
                                            <p:strVal val="#ppt_y"/>
                                          </p:val>
                                        </p:tav>
                                      </p:tavLst>
                                    </p:anim>
                                  </p:childTnLst>
                                </p:cTn>
                              </p:par>
                            </p:childTnLst>
                          </p:cTn>
                        </p:par>
                        <p:par>
                          <p:cTn id="141" fill="hold">
                            <p:stCondLst>
                              <p:cond delay="8140"/>
                            </p:stCondLst>
                            <p:childTnLst>
                              <p:par>
                                <p:cTn id="142" presetID="22" presetClass="entr" presetSubtype="1" fill="hold" nodeType="after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wipe(up)">
                                      <p:cBhvr>
                                        <p:cTn id="144" dur="500"/>
                                        <p:tgtEl>
                                          <p:spTgt spid="64"/>
                                        </p:tgtEl>
                                      </p:cBhvr>
                                    </p:animEffect>
                                  </p:childTnLst>
                                </p:cTn>
                              </p:par>
                            </p:childTnLst>
                          </p:cTn>
                        </p:par>
                        <p:par>
                          <p:cTn id="145" fill="hold">
                            <p:stCondLst>
                              <p:cond delay="8640"/>
                            </p:stCondLst>
                            <p:childTnLst>
                              <p:par>
                                <p:cTn id="146" presetID="42" presetClass="entr" presetSubtype="0" fill="hold" nodeType="after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fade">
                                      <p:cBhvr>
                                        <p:cTn id="148" dur="400"/>
                                        <p:tgtEl>
                                          <p:spTgt spid="127"/>
                                        </p:tgtEl>
                                      </p:cBhvr>
                                    </p:animEffect>
                                    <p:anim calcmode="lin" valueType="num">
                                      <p:cBhvr>
                                        <p:cTn id="149" dur="400" fill="hold"/>
                                        <p:tgtEl>
                                          <p:spTgt spid="127"/>
                                        </p:tgtEl>
                                        <p:attrNameLst>
                                          <p:attrName>ppt_x</p:attrName>
                                        </p:attrNameLst>
                                      </p:cBhvr>
                                      <p:tavLst>
                                        <p:tav tm="0">
                                          <p:val>
                                            <p:strVal val="#ppt_x"/>
                                          </p:val>
                                        </p:tav>
                                        <p:tav tm="100000">
                                          <p:val>
                                            <p:strVal val="#ppt_x"/>
                                          </p:val>
                                        </p:tav>
                                      </p:tavLst>
                                    </p:anim>
                                    <p:anim calcmode="lin" valueType="num">
                                      <p:cBhvr>
                                        <p:cTn id="150" dur="400" fill="hold"/>
                                        <p:tgtEl>
                                          <p:spTgt spid="127"/>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10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400"/>
                                        <p:tgtEl>
                                          <p:spTgt spid="130"/>
                                        </p:tgtEl>
                                      </p:cBhvr>
                                    </p:animEffect>
                                    <p:anim calcmode="lin" valueType="num">
                                      <p:cBhvr>
                                        <p:cTn id="154" dur="400" fill="hold"/>
                                        <p:tgtEl>
                                          <p:spTgt spid="130"/>
                                        </p:tgtEl>
                                        <p:attrNameLst>
                                          <p:attrName>ppt_x</p:attrName>
                                        </p:attrNameLst>
                                      </p:cBhvr>
                                      <p:tavLst>
                                        <p:tav tm="0">
                                          <p:val>
                                            <p:strVal val="#ppt_x"/>
                                          </p:val>
                                        </p:tav>
                                        <p:tav tm="100000">
                                          <p:val>
                                            <p:strVal val="#ppt_x"/>
                                          </p:val>
                                        </p:tav>
                                      </p:tavLst>
                                    </p:anim>
                                    <p:anim calcmode="lin" valueType="num">
                                      <p:cBhvr>
                                        <p:cTn id="155" dur="400" fill="hold"/>
                                        <p:tgtEl>
                                          <p:spTgt spid="130"/>
                                        </p:tgtEl>
                                        <p:attrNameLst>
                                          <p:attrName>ppt_y</p:attrName>
                                        </p:attrNameLst>
                                      </p:cBhvr>
                                      <p:tavLst>
                                        <p:tav tm="0">
                                          <p:val>
                                            <p:strVal val="#ppt_y+.1"/>
                                          </p:val>
                                        </p:tav>
                                        <p:tav tm="100000">
                                          <p:val>
                                            <p:strVal val="#ppt_y"/>
                                          </p:val>
                                        </p:tav>
                                      </p:tavLst>
                                    </p:anim>
                                  </p:childTnLst>
                                </p:cTn>
                              </p:par>
                            </p:childTnLst>
                          </p:cTn>
                        </p:par>
                        <p:par>
                          <p:cTn id="156" fill="hold">
                            <p:stCondLst>
                              <p:cond delay="9140"/>
                            </p:stCondLst>
                            <p:childTnLst>
                              <p:par>
                                <p:cTn id="157" presetID="22" presetClass="entr" presetSubtype="1" fill="hold" nodeType="after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wipe(up)">
                                      <p:cBhvr>
                                        <p:cTn id="159" dur="500"/>
                                        <p:tgtEl>
                                          <p:spTgt spid="39"/>
                                        </p:tgtEl>
                                      </p:cBhvr>
                                    </p:animEffect>
                                  </p:childTnLst>
                                </p:cTn>
                              </p:par>
                            </p:childTnLst>
                          </p:cTn>
                        </p:par>
                        <p:par>
                          <p:cTn id="160" fill="hold">
                            <p:stCondLst>
                              <p:cond delay="9640"/>
                            </p:stCondLst>
                            <p:childTnLst>
                              <p:par>
                                <p:cTn id="161" presetID="42" presetClass="entr" presetSubtype="0" fill="hold" nodeType="afterEffect">
                                  <p:stCondLst>
                                    <p:cond delay="0"/>
                                  </p:stCondLst>
                                  <p:childTnLst>
                                    <p:set>
                                      <p:cBhvr>
                                        <p:cTn id="162" dur="1" fill="hold">
                                          <p:stCondLst>
                                            <p:cond delay="0"/>
                                          </p:stCondLst>
                                        </p:cTn>
                                        <p:tgtEl>
                                          <p:spTgt spid="133"/>
                                        </p:tgtEl>
                                        <p:attrNameLst>
                                          <p:attrName>style.visibility</p:attrName>
                                        </p:attrNameLst>
                                      </p:cBhvr>
                                      <p:to>
                                        <p:strVal val="visible"/>
                                      </p:to>
                                    </p:set>
                                    <p:animEffect transition="in" filter="fade">
                                      <p:cBhvr>
                                        <p:cTn id="163" dur="400"/>
                                        <p:tgtEl>
                                          <p:spTgt spid="133"/>
                                        </p:tgtEl>
                                      </p:cBhvr>
                                    </p:animEffect>
                                    <p:anim calcmode="lin" valueType="num">
                                      <p:cBhvr>
                                        <p:cTn id="164" dur="400" fill="hold"/>
                                        <p:tgtEl>
                                          <p:spTgt spid="133"/>
                                        </p:tgtEl>
                                        <p:attrNameLst>
                                          <p:attrName>ppt_x</p:attrName>
                                        </p:attrNameLst>
                                      </p:cBhvr>
                                      <p:tavLst>
                                        <p:tav tm="0">
                                          <p:val>
                                            <p:strVal val="#ppt_x"/>
                                          </p:val>
                                        </p:tav>
                                        <p:tav tm="100000">
                                          <p:val>
                                            <p:strVal val="#ppt_x"/>
                                          </p:val>
                                        </p:tav>
                                      </p:tavLst>
                                    </p:anim>
                                    <p:anim calcmode="lin" valueType="num">
                                      <p:cBhvr>
                                        <p:cTn id="165" dur="400" fill="hold"/>
                                        <p:tgtEl>
                                          <p:spTgt spid="133"/>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100"/>
                                  </p:stCondLst>
                                  <p:childTnLst>
                                    <p:set>
                                      <p:cBhvr>
                                        <p:cTn id="167" dur="1" fill="hold">
                                          <p:stCondLst>
                                            <p:cond delay="0"/>
                                          </p:stCondLst>
                                        </p:cTn>
                                        <p:tgtEl>
                                          <p:spTgt spid="136"/>
                                        </p:tgtEl>
                                        <p:attrNameLst>
                                          <p:attrName>style.visibility</p:attrName>
                                        </p:attrNameLst>
                                      </p:cBhvr>
                                      <p:to>
                                        <p:strVal val="visible"/>
                                      </p:to>
                                    </p:set>
                                    <p:animEffect transition="in" filter="fade">
                                      <p:cBhvr>
                                        <p:cTn id="168" dur="400"/>
                                        <p:tgtEl>
                                          <p:spTgt spid="136"/>
                                        </p:tgtEl>
                                      </p:cBhvr>
                                    </p:animEffect>
                                    <p:anim calcmode="lin" valueType="num">
                                      <p:cBhvr>
                                        <p:cTn id="169" dur="400" fill="hold"/>
                                        <p:tgtEl>
                                          <p:spTgt spid="136"/>
                                        </p:tgtEl>
                                        <p:attrNameLst>
                                          <p:attrName>ppt_x</p:attrName>
                                        </p:attrNameLst>
                                      </p:cBhvr>
                                      <p:tavLst>
                                        <p:tav tm="0">
                                          <p:val>
                                            <p:strVal val="#ppt_x"/>
                                          </p:val>
                                        </p:tav>
                                        <p:tav tm="100000">
                                          <p:val>
                                            <p:strVal val="#ppt_x"/>
                                          </p:val>
                                        </p:tav>
                                      </p:tavLst>
                                    </p:anim>
                                    <p:anim calcmode="lin" valueType="num">
                                      <p:cBhvr>
                                        <p:cTn id="170" dur="400" fill="hold"/>
                                        <p:tgtEl>
                                          <p:spTgt spid="136"/>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200"/>
                                  </p:stCondLst>
                                  <p:childTnLst>
                                    <p:set>
                                      <p:cBhvr>
                                        <p:cTn id="172" dur="1" fill="hold">
                                          <p:stCondLst>
                                            <p:cond delay="0"/>
                                          </p:stCondLst>
                                        </p:cTn>
                                        <p:tgtEl>
                                          <p:spTgt spid="139"/>
                                        </p:tgtEl>
                                        <p:attrNameLst>
                                          <p:attrName>style.visibility</p:attrName>
                                        </p:attrNameLst>
                                      </p:cBhvr>
                                      <p:to>
                                        <p:strVal val="visible"/>
                                      </p:to>
                                    </p:set>
                                    <p:animEffect transition="in" filter="fade">
                                      <p:cBhvr>
                                        <p:cTn id="173" dur="400"/>
                                        <p:tgtEl>
                                          <p:spTgt spid="139"/>
                                        </p:tgtEl>
                                      </p:cBhvr>
                                    </p:animEffect>
                                    <p:anim calcmode="lin" valueType="num">
                                      <p:cBhvr>
                                        <p:cTn id="174" dur="400" fill="hold"/>
                                        <p:tgtEl>
                                          <p:spTgt spid="139"/>
                                        </p:tgtEl>
                                        <p:attrNameLst>
                                          <p:attrName>ppt_x</p:attrName>
                                        </p:attrNameLst>
                                      </p:cBhvr>
                                      <p:tavLst>
                                        <p:tav tm="0">
                                          <p:val>
                                            <p:strVal val="#ppt_x"/>
                                          </p:val>
                                        </p:tav>
                                        <p:tav tm="100000">
                                          <p:val>
                                            <p:strVal val="#ppt_x"/>
                                          </p:val>
                                        </p:tav>
                                      </p:tavLst>
                                    </p:anim>
                                    <p:anim calcmode="lin" valueType="num">
                                      <p:cBhvr>
                                        <p:cTn id="175" dur="400" fill="hold"/>
                                        <p:tgtEl>
                                          <p:spTgt spid="139"/>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300"/>
                                  </p:stCondLst>
                                  <p:childTnLst>
                                    <p:set>
                                      <p:cBhvr>
                                        <p:cTn id="177" dur="1" fill="hold">
                                          <p:stCondLst>
                                            <p:cond delay="0"/>
                                          </p:stCondLst>
                                        </p:cTn>
                                        <p:tgtEl>
                                          <p:spTgt spid="142"/>
                                        </p:tgtEl>
                                        <p:attrNameLst>
                                          <p:attrName>style.visibility</p:attrName>
                                        </p:attrNameLst>
                                      </p:cBhvr>
                                      <p:to>
                                        <p:strVal val="visible"/>
                                      </p:to>
                                    </p:set>
                                    <p:animEffect transition="in" filter="fade">
                                      <p:cBhvr>
                                        <p:cTn id="178" dur="400"/>
                                        <p:tgtEl>
                                          <p:spTgt spid="142"/>
                                        </p:tgtEl>
                                      </p:cBhvr>
                                    </p:animEffect>
                                    <p:anim calcmode="lin" valueType="num">
                                      <p:cBhvr>
                                        <p:cTn id="179" dur="400" fill="hold"/>
                                        <p:tgtEl>
                                          <p:spTgt spid="142"/>
                                        </p:tgtEl>
                                        <p:attrNameLst>
                                          <p:attrName>ppt_x</p:attrName>
                                        </p:attrNameLst>
                                      </p:cBhvr>
                                      <p:tavLst>
                                        <p:tav tm="0">
                                          <p:val>
                                            <p:strVal val="#ppt_x"/>
                                          </p:val>
                                        </p:tav>
                                        <p:tav tm="100000">
                                          <p:val>
                                            <p:strVal val="#ppt_x"/>
                                          </p:val>
                                        </p:tav>
                                      </p:tavLst>
                                    </p:anim>
                                    <p:anim calcmode="lin" valueType="num">
                                      <p:cBhvr>
                                        <p:cTn id="180" dur="400" fill="hold"/>
                                        <p:tgtEl>
                                          <p:spTgt spid="142"/>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400"/>
                                  </p:stCondLst>
                                  <p:childTnLst>
                                    <p:set>
                                      <p:cBhvr>
                                        <p:cTn id="182" dur="1" fill="hold">
                                          <p:stCondLst>
                                            <p:cond delay="0"/>
                                          </p:stCondLst>
                                        </p:cTn>
                                        <p:tgtEl>
                                          <p:spTgt spid="145"/>
                                        </p:tgtEl>
                                        <p:attrNameLst>
                                          <p:attrName>style.visibility</p:attrName>
                                        </p:attrNameLst>
                                      </p:cBhvr>
                                      <p:to>
                                        <p:strVal val="visible"/>
                                      </p:to>
                                    </p:set>
                                    <p:animEffect transition="in" filter="fade">
                                      <p:cBhvr>
                                        <p:cTn id="183" dur="400"/>
                                        <p:tgtEl>
                                          <p:spTgt spid="145"/>
                                        </p:tgtEl>
                                      </p:cBhvr>
                                    </p:animEffect>
                                    <p:anim calcmode="lin" valueType="num">
                                      <p:cBhvr>
                                        <p:cTn id="184" dur="400" fill="hold"/>
                                        <p:tgtEl>
                                          <p:spTgt spid="145"/>
                                        </p:tgtEl>
                                        <p:attrNameLst>
                                          <p:attrName>ppt_x</p:attrName>
                                        </p:attrNameLst>
                                      </p:cBhvr>
                                      <p:tavLst>
                                        <p:tav tm="0">
                                          <p:val>
                                            <p:strVal val="#ppt_x"/>
                                          </p:val>
                                        </p:tav>
                                        <p:tav tm="100000">
                                          <p:val>
                                            <p:strVal val="#ppt_x"/>
                                          </p:val>
                                        </p:tav>
                                      </p:tavLst>
                                    </p:anim>
                                    <p:anim calcmode="lin" valueType="num">
                                      <p:cBhvr>
                                        <p:cTn id="185" dur="400" fill="hold"/>
                                        <p:tgtEl>
                                          <p:spTgt spid="145"/>
                                        </p:tgtEl>
                                        <p:attrNameLst>
                                          <p:attrName>ppt_y</p:attrName>
                                        </p:attrNameLst>
                                      </p:cBhvr>
                                      <p:tavLst>
                                        <p:tav tm="0">
                                          <p:val>
                                            <p:strVal val="#ppt_y+.1"/>
                                          </p:val>
                                        </p:tav>
                                        <p:tav tm="100000">
                                          <p:val>
                                            <p:strVal val="#ppt_y"/>
                                          </p:val>
                                        </p:tav>
                                      </p:tavLst>
                                    </p:anim>
                                  </p:childTnLst>
                                </p:cTn>
                              </p:par>
                            </p:childTnLst>
                          </p:cTn>
                        </p:par>
                        <p:par>
                          <p:cTn id="186" fill="hold">
                            <p:stCondLst>
                              <p:cond delay="10440"/>
                            </p:stCondLst>
                            <p:childTnLst>
                              <p:par>
                                <p:cTn id="187" presetID="22" presetClass="entr" presetSubtype="1" fill="hold" nodeType="after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wipe(up)">
                                      <p:cBhvr>
                                        <p:cTn id="189" dur="500"/>
                                        <p:tgtEl>
                                          <p:spTgt spid="46"/>
                                        </p:tgtEl>
                                      </p:cBhvr>
                                    </p:animEffect>
                                  </p:childTnLst>
                                </p:cTn>
                              </p:par>
                            </p:childTnLst>
                          </p:cTn>
                        </p:par>
                        <p:par>
                          <p:cTn id="190" fill="hold">
                            <p:stCondLst>
                              <p:cond delay="10940"/>
                            </p:stCondLst>
                            <p:childTnLst>
                              <p:par>
                                <p:cTn id="191" presetID="42" presetClass="entr" presetSubtype="0" fill="hold" nodeType="afterEffect">
                                  <p:stCondLst>
                                    <p:cond delay="0"/>
                                  </p:stCondLst>
                                  <p:childTnLst>
                                    <p:set>
                                      <p:cBhvr>
                                        <p:cTn id="192" dur="1" fill="hold">
                                          <p:stCondLst>
                                            <p:cond delay="0"/>
                                          </p:stCondLst>
                                        </p:cTn>
                                        <p:tgtEl>
                                          <p:spTgt spid="148"/>
                                        </p:tgtEl>
                                        <p:attrNameLst>
                                          <p:attrName>style.visibility</p:attrName>
                                        </p:attrNameLst>
                                      </p:cBhvr>
                                      <p:to>
                                        <p:strVal val="visible"/>
                                      </p:to>
                                    </p:set>
                                    <p:animEffect transition="in" filter="fade">
                                      <p:cBhvr>
                                        <p:cTn id="193" dur="400"/>
                                        <p:tgtEl>
                                          <p:spTgt spid="148"/>
                                        </p:tgtEl>
                                      </p:cBhvr>
                                    </p:animEffect>
                                    <p:anim calcmode="lin" valueType="num">
                                      <p:cBhvr>
                                        <p:cTn id="194" dur="400" fill="hold"/>
                                        <p:tgtEl>
                                          <p:spTgt spid="148"/>
                                        </p:tgtEl>
                                        <p:attrNameLst>
                                          <p:attrName>ppt_x</p:attrName>
                                        </p:attrNameLst>
                                      </p:cBhvr>
                                      <p:tavLst>
                                        <p:tav tm="0">
                                          <p:val>
                                            <p:strVal val="#ppt_x"/>
                                          </p:val>
                                        </p:tav>
                                        <p:tav tm="100000">
                                          <p:val>
                                            <p:strVal val="#ppt_x"/>
                                          </p:val>
                                        </p:tav>
                                      </p:tavLst>
                                    </p:anim>
                                    <p:anim calcmode="lin" valueType="num">
                                      <p:cBhvr>
                                        <p:cTn id="195" dur="400" fill="hold"/>
                                        <p:tgtEl>
                                          <p:spTgt spid="148"/>
                                        </p:tgtEl>
                                        <p:attrNameLst>
                                          <p:attrName>ppt_y</p:attrName>
                                        </p:attrNameLst>
                                      </p:cBhvr>
                                      <p:tavLst>
                                        <p:tav tm="0">
                                          <p:val>
                                            <p:strVal val="#ppt_y+.1"/>
                                          </p:val>
                                        </p:tav>
                                        <p:tav tm="100000">
                                          <p:val>
                                            <p:strVal val="#ppt_y"/>
                                          </p:val>
                                        </p:tav>
                                      </p:tavLst>
                                    </p:anim>
                                  </p:childTnLst>
                                </p:cTn>
                              </p:par>
                              <p:par>
                                <p:cTn id="196" presetID="42" presetClass="entr" presetSubtype="0" fill="hold" nodeType="withEffect">
                                  <p:stCondLst>
                                    <p:cond delay="100"/>
                                  </p:stCondLst>
                                  <p:childTnLst>
                                    <p:set>
                                      <p:cBhvr>
                                        <p:cTn id="197" dur="1" fill="hold">
                                          <p:stCondLst>
                                            <p:cond delay="0"/>
                                          </p:stCondLst>
                                        </p:cTn>
                                        <p:tgtEl>
                                          <p:spTgt spid="151"/>
                                        </p:tgtEl>
                                        <p:attrNameLst>
                                          <p:attrName>style.visibility</p:attrName>
                                        </p:attrNameLst>
                                      </p:cBhvr>
                                      <p:to>
                                        <p:strVal val="visible"/>
                                      </p:to>
                                    </p:set>
                                    <p:animEffect transition="in" filter="fade">
                                      <p:cBhvr>
                                        <p:cTn id="198" dur="400"/>
                                        <p:tgtEl>
                                          <p:spTgt spid="151"/>
                                        </p:tgtEl>
                                      </p:cBhvr>
                                    </p:animEffect>
                                    <p:anim calcmode="lin" valueType="num">
                                      <p:cBhvr>
                                        <p:cTn id="199" dur="400" fill="hold"/>
                                        <p:tgtEl>
                                          <p:spTgt spid="151"/>
                                        </p:tgtEl>
                                        <p:attrNameLst>
                                          <p:attrName>ppt_x</p:attrName>
                                        </p:attrNameLst>
                                      </p:cBhvr>
                                      <p:tavLst>
                                        <p:tav tm="0">
                                          <p:val>
                                            <p:strVal val="#ppt_x"/>
                                          </p:val>
                                        </p:tav>
                                        <p:tav tm="100000">
                                          <p:val>
                                            <p:strVal val="#ppt_x"/>
                                          </p:val>
                                        </p:tav>
                                      </p:tavLst>
                                    </p:anim>
                                    <p:anim calcmode="lin" valueType="num">
                                      <p:cBhvr>
                                        <p:cTn id="200" dur="400" fill="hold"/>
                                        <p:tgtEl>
                                          <p:spTgt spid="151"/>
                                        </p:tgtEl>
                                        <p:attrNameLst>
                                          <p:attrName>ppt_y</p:attrName>
                                        </p:attrNameLst>
                                      </p:cBhvr>
                                      <p:tavLst>
                                        <p:tav tm="0">
                                          <p:val>
                                            <p:strVal val="#ppt_y+.1"/>
                                          </p:val>
                                        </p:tav>
                                        <p:tav tm="100000">
                                          <p:val>
                                            <p:strVal val="#ppt_y"/>
                                          </p:val>
                                        </p:tav>
                                      </p:tavLst>
                                    </p:anim>
                                  </p:childTnLst>
                                </p:cTn>
                              </p:par>
                              <p:par>
                                <p:cTn id="201" presetID="42" presetClass="entr" presetSubtype="0" fill="hold" nodeType="withEffect">
                                  <p:stCondLst>
                                    <p:cond delay="200"/>
                                  </p:stCondLst>
                                  <p:childTnLst>
                                    <p:set>
                                      <p:cBhvr>
                                        <p:cTn id="202" dur="1" fill="hold">
                                          <p:stCondLst>
                                            <p:cond delay="0"/>
                                          </p:stCondLst>
                                        </p:cTn>
                                        <p:tgtEl>
                                          <p:spTgt spid="154"/>
                                        </p:tgtEl>
                                        <p:attrNameLst>
                                          <p:attrName>style.visibility</p:attrName>
                                        </p:attrNameLst>
                                      </p:cBhvr>
                                      <p:to>
                                        <p:strVal val="visible"/>
                                      </p:to>
                                    </p:set>
                                    <p:animEffect transition="in" filter="fade">
                                      <p:cBhvr>
                                        <p:cTn id="203" dur="400"/>
                                        <p:tgtEl>
                                          <p:spTgt spid="154"/>
                                        </p:tgtEl>
                                      </p:cBhvr>
                                    </p:animEffect>
                                    <p:anim calcmode="lin" valueType="num">
                                      <p:cBhvr>
                                        <p:cTn id="204" dur="400" fill="hold"/>
                                        <p:tgtEl>
                                          <p:spTgt spid="154"/>
                                        </p:tgtEl>
                                        <p:attrNameLst>
                                          <p:attrName>ppt_x</p:attrName>
                                        </p:attrNameLst>
                                      </p:cBhvr>
                                      <p:tavLst>
                                        <p:tav tm="0">
                                          <p:val>
                                            <p:strVal val="#ppt_x"/>
                                          </p:val>
                                        </p:tav>
                                        <p:tav tm="100000">
                                          <p:val>
                                            <p:strVal val="#ppt_x"/>
                                          </p:val>
                                        </p:tav>
                                      </p:tavLst>
                                    </p:anim>
                                    <p:anim calcmode="lin" valueType="num">
                                      <p:cBhvr>
                                        <p:cTn id="205" dur="4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项目介绍</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1"/>
          <p:cNvSpPr>
            <a:spLocks noEditPoints="1"/>
          </p:cNvSpPr>
          <p:nvPr/>
        </p:nvSpPr>
        <p:spPr bwMode="auto">
          <a:xfrm>
            <a:off x="5408859" y="1937983"/>
            <a:ext cx="1379044" cy="108967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6"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1"/>
          <p:cNvSpPr>
            <a:spLocks noChangeAspect="1" noChangeArrowheads="1"/>
          </p:cNvSpPr>
          <p:nvPr/>
        </p:nvSpPr>
        <p:spPr bwMode="auto">
          <a:xfrm>
            <a:off x="3841073" y="5713233"/>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项目来源</a:t>
            </a: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项目解决的问题</a:t>
            </a:r>
          </a:p>
        </p:txBody>
      </p:sp>
      <p:sp>
        <p:nvSpPr>
          <p:cNvPr id="22" name="TextBox 21"/>
          <p:cNvSpPr txBox="1"/>
          <p:nvPr/>
        </p:nvSpPr>
        <p:spPr>
          <a:xfrm>
            <a:off x="4204290" y="5621178"/>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竞争对手</a:t>
            </a:r>
          </a:p>
        </p:txBody>
      </p:sp>
      <p:sp>
        <p:nvSpPr>
          <p:cNvPr id="23" name="TextBox 22"/>
          <p:cNvSpPr txBox="1"/>
          <p:nvPr/>
        </p:nvSpPr>
        <p:spPr>
          <a:xfrm>
            <a:off x="6857828" y="562117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可行性分析</a:t>
            </a:r>
          </a:p>
        </p:txBody>
      </p:sp>
      <p:sp>
        <p:nvSpPr>
          <p:cNvPr id="24" name="Oval 42"/>
          <p:cNvSpPr>
            <a:spLocks noChangeAspect="1" noChangeArrowheads="1"/>
          </p:cNvSpPr>
          <p:nvPr/>
        </p:nvSpPr>
        <p:spPr bwMode="auto">
          <a:xfrm>
            <a:off x="6494611"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需求分析</a:t>
            </a:r>
          </a:p>
        </p:txBody>
      </p:sp>
      <p:sp>
        <p:nvSpPr>
          <p:cNvPr id="26" name="Oval 42"/>
          <p:cNvSpPr>
            <a:spLocks noChangeAspect="1" noChangeArrowheads="1"/>
          </p:cNvSpPr>
          <p:nvPr/>
        </p:nvSpPr>
        <p:spPr bwMode="auto">
          <a:xfrm>
            <a:off x="6494611" y="571262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行业前景</a:t>
            </a:r>
          </a:p>
        </p:txBody>
      </p:sp>
    </p:spTree>
    <p:extLst>
      <p:ext uri="{BB962C8B-B14F-4D97-AF65-F5344CB8AC3E}">
        <p14:creationId xmlns:p14="http://schemas.microsoft.com/office/powerpoint/2010/main" val="3837745650"/>
      </p:ext>
    </p:extLst>
  </p:cSld>
  <p:clrMapOvr>
    <a:masterClrMapping/>
  </p:clrMapOvr>
  <p:transition spd="slow" advTm="5435">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0-#ppt_w/2"/>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15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2" grpId="0" animBg="1"/>
      <p:bldP spid="16" grpId="0" animBg="1"/>
      <p:bldP spid="17" grpId="0" animBg="1"/>
      <p:bldP spid="18" grpId="0" animBg="1"/>
      <p:bldP spid="20" grpId="0"/>
      <p:bldP spid="21" grpId="0"/>
      <p:bldP spid="22" grpId="0"/>
      <p:bldP spid="23" grpId="0"/>
      <p:bldP spid="24" grpId="0" animBg="1"/>
      <p:bldP spid="25" grpId="0"/>
      <p:bldP spid="2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2.1 </a:t>
            </a:r>
            <a:r>
              <a:rPr lang="zh-CN" altLang="en-US" sz="2800" dirty="0">
                <a:solidFill>
                  <a:schemeClr val="accent2"/>
                </a:solidFill>
                <a:latin typeface="微软雅黑"/>
                <a:ea typeface="微软雅黑"/>
              </a:rPr>
              <a:t>项目简介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6" name="TextBox 5"/>
          <p:cNvSpPr txBox="1"/>
          <p:nvPr/>
        </p:nvSpPr>
        <p:spPr>
          <a:xfrm>
            <a:off x="439576" y="750178"/>
            <a:ext cx="5226757" cy="1815882"/>
          </a:xfrm>
          <a:prstGeom prst="rect">
            <a:avLst/>
          </a:prstGeom>
          <a:noFill/>
        </p:spPr>
        <p:txBody>
          <a:bodyPr wrap="square" rtlCol="0">
            <a:spAutoFit/>
          </a:bodyPr>
          <a:lstStyle/>
          <a:p>
            <a:r>
              <a:rPr lang="zh-CN" altLang="zh-CN" sz="1600" dirty="0">
                <a:solidFill>
                  <a:schemeClr val="accent1"/>
                </a:solidFill>
                <a:latin typeface="+mn-ea"/>
                <a:ea typeface="+mn-ea"/>
              </a:rPr>
              <a:t>少儿编程一般是指针对 </a:t>
            </a:r>
            <a:r>
              <a:rPr lang="en-US" altLang="zh-CN" sz="1600" dirty="0">
                <a:solidFill>
                  <a:schemeClr val="accent1"/>
                </a:solidFill>
                <a:latin typeface="+mn-ea"/>
                <a:ea typeface="+mn-ea"/>
              </a:rPr>
              <a:t>18 </a:t>
            </a:r>
            <a:r>
              <a:rPr lang="zh-CN" altLang="zh-CN" sz="1600" dirty="0">
                <a:solidFill>
                  <a:schemeClr val="accent1"/>
                </a:solidFill>
                <a:latin typeface="+mn-ea"/>
                <a:ea typeface="+mn-ea"/>
              </a:rPr>
              <a:t>岁以下的孩子所设计的编程学习类产品。少儿编程原本属于 </a:t>
            </a:r>
            <a:r>
              <a:rPr lang="en-US" altLang="zh-CN" sz="1600" dirty="0">
                <a:solidFill>
                  <a:schemeClr val="accent1"/>
                </a:solidFill>
                <a:latin typeface="+mn-ea"/>
                <a:ea typeface="+mn-ea"/>
              </a:rPr>
              <a:t>STEAM </a:t>
            </a:r>
            <a:r>
              <a:rPr lang="zh-CN" altLang="zh-CN" sz="1600" dirty="0">
                <a:solidFill>
                  <a:schemeClr val="accent1"/>
                </a:solidFill>
                <a:latin typeface="+mn-ea"/>
                <a:ea typeface="+mn-ea"/>
              </a:rPr>
              <a:t>教育（</a:t>
            </a:r>
            <a:r>
              <a:rPr lang="en-US" altLang="zh-CN" sz="1600" dirty="0">
                <a:solidFill>
                  <a:schemeClr val="accent1"/>
                </a:solidFill>
                <a:latin typeface="+mn-ea"/>
                <a:ea typeface="+mn-ea"/>
              </a:rPr>
              <a:t>S</a:t>
            </a:r>
            <a:r>
              <a:rPr lang="zh-CN" altLang="zh-CN" sz="1600" dirty="0">
                <a:solidFill>
                  <a:schemeClr val="accent1"/>
                </a:solidFill>
                <a:latin typeface="+mn-ea"/>
                <a:ea typeface="+mn-ea"/>
              </a:rPr>
              <a:t>：科学 </a:t>
            </a:r>
            <a:r>
              <a:rPr lang="en-US" altLang="zh-CN" sz="1600" dirty="0">
                <a:solidFill>
                  <a:schemeClr val="accent1"/>
                </a:solidFill>
                <a:latin typeface="+mn-ea"/>
                <a:ea typeface="+mn-ea"/>
              </a:rPr>
              <a:t>Science</a:t>
            </a:r>
            <a:r>
              <a:rPr lang="zh-CN" altLang="zh-CN" sz="1600" dirty="0">
                <a:solidFill>
                  <a:schemeClr val="accent1"/>
                </a:solidFill>
                <a:latin typeface="+mn-ea"/>
                <a:ea typeface="+mn-ea"/>
              </a:rPr>
              <a:t>；</a:t>
            </a:r>
            <a:r>
              <a:rPr lang="en-US" altLang="zh-CN" sz="1600" dirty="0">
                <a:solidFill>
                  <a:schemeClr val="accent1"/>
                </a:solidFill>
                <a:latin typeface="+mn-ea"/>
                <a:ea typeface="+mn-ea"/>
              </a:rPr>
              <a:t>T</a:t>
            </a:r>
            <a:r>
              <a:rPr lang="zh-CN" altLang="zh-CN" sz="1600" dirty="0">
                <a:solidFill>
                  <a:schemeClr val="accent1"/>
                </a:solidFill>
                <a:latin typeface="+mn-ea"/>
                <a:ea typeface="+mn-ea"/>
              </a:rPr>
              <a:t>：技术 </a:t>
            </a:r>
            <a:r>
              <a:rPr lang="en-US" altLang="zh-CN" sz="1600" dirty="0">
                <a:solidFill>
                  <a:schemeClr val="accent1"/>
                </a:solidFill>
                <a:latin typeface="+mn-ea"/>
                <a:ea typeface="+mn-ea"/>
              </a:rPr>
              <a:t>Technology</a:t>
            </a:r>
            <a:r>
              <a:rPr lang="zh-CN" altLang="zh-CN" sz="1600" dirty="0">
                <a:solidFill>
                  <a:schemeClr val="accent1"/>
                </a:solidFill>
                <a:latin typeface="+mn-ea"/>
                <a:ea typeface="+mn-ea"/>
              </a:rPr>
              <a:t>；</a:t>
            </a:r>
            <a:r>
              <a:rPr lang="en-US" altLang="zh-CN" sz="1600" dirty="0">
                <a:solidFill>
                  <a:schemeClr val="accent1"/>
                </a:solidFill>
                <a:latin typeface="+mn-ea"/>
                <a:ea typeface="+mn-ea"/>
              </a:rPr>
              <a:t>E</a:t>
            </a:r>
            <a:r>
              <a:rPr lang="zh-CN" altLang="zh-CN" sz="1600" dirty="0">
                <a:solidFill>
                  <a:schemeClr val="accent1"/>
                </a:solidFill>
                <a:latin typeface="+mn-ea"/>
                <a:ea typeface="+mn-ea"/>
              </a:rPr>
              <a:t>：工程 </a:t>
            </a:r>
            <a:r>
              <a:rPr lang="en-US" altLang="zh-CN" sz="1600" dirty="0">
                <a:solidFill>
                  <a:schemeClr val="accent1"/>
                </a:solidFill>
                <a:latin typeface="+mn-ea"/>
                <a:ea typeface="+mn-ea"/>
              </a:rPr>
              <a:t>Engineering</a:t>
            </a:r>
            <a:r>
              <a:rPr lang="zh-CN" altLang="zh-CN" sz="1600" dirty="0">
                <a:solidFill>
                  <a:schemeClr val="accent1"/>
                </a:solidFill>
                <a:latin typeface="+mn-ea"/>
                <a:ea typeface="+mn-ea"/>
              </a:rPr>
              <a:t>；</a:t>
            </a:r>
            <a:r>
              <a:rPr lang="en-US" altLang="zh-CN" sz="1600" dirty="0">
                <a:solidFill>
                  <a:schemeClr val="accent1"/>
                </a:solidFill>
                <a:latin typeface="+mn-ea"/>
                <a:ea typeface="+mn-ea"/>
              </a:rPr>
              <a:t>A</a:t>
            </a:r>
            <a:r>
              <a:rPr lang="zh-CN" altLang="zh-CN" sz="1600" dirty="0">
                <a:solidFill>
                  <a:schemeClr val="accent1"/>
                </a:solidFill>
                <a:latin typeface="+mn-ea"/>
                <a:ea typeface="+mn-ea"/>
              </a:rPr>
              <a:t>：艺术 </a:t>
            </a:r>
            <a:r>
              <a:rPr lang="en-US" altLang="zh-CN" sz="1600" dirty="0">
                <a:solidFill>
                  <a:schemeClr val="accent1"/>
                </a:solidFill>
                <a:latin typeface="+mn-ea"/>
                <a:ea typeface="+mn-ea"/>
              </a:rPr>
              <a:t>Arts</a:t>
            </a:r>
            <a:r>
              <a:rPr lang="zh-CN" altLang="zh-CN" sz="1600" dirty="0">
                <a:solidFill>
                  <a:schemeClr val="accent1"/>
                </a:solidFill>
                <a:latin typeface="+mn-ea"/>
                <a:ea typeface="+mn-ea"/>
              </a:rPr>
              <a:t>；</a:t>
            </a:r>
            <a:r>
              <a:rPr lang="en-US" altLang="zh-CN" sz="1600" dirty="0">
                <a:solidFill>
                  <a:schemeClr val="accent1"/>
                </a:solidFill>
                <a:latin typeface="+mn-ea"/>
                <a:ea typeface="+mn-ea"/>
              </a:rPr>
              <a:t>M</a:t>
            </a:r>
            <a:r>
              <a:rPr lang="zh-CN" altLang="zh-CN" sz="1600" dirty="0">
                <a:solidFill>
                  <a:schemeClr val="accent1"/>
                </a:solidFill>
                <a:latin typeface="+mn-ea"/>
                <a:ea typeface="+mn-ea"/>
              </a:rPr>
              <a:t>：数学 </a:t>
            </a:r>
            <a:r>
              <a:rPr lang="en-US" altLang="zh-CN" sz="1600" dirty="0">
                <a:solidFill>
                  <a:schemeClr val="accent1"/>
                </a:solidFill>
                <a:latin typeface="+mn-ea"/>
                <a:ea typeface="+mn-ea"/>
              </a:rPr>
              <a:t>Mathematics</a:t>
            </a:r>
            <a:r>
              <a:rPr lang="zh-CN" altLang="zh-CN" sz="1600" dirty="0">
                <a:solidFill>
                  <a:schemeClr val="accent1"/>
                </a:solidFill>
                <a:latin typeface="+mn-ea"/>
                <a:ea typeface="+mn-ea"/>
              </a:rPr>
              <a:t>）中的一部分，但是在发展过程中慢慢出现了许多专注于此的项目与公司，因此少儿编程逐渐发展成为教育行业一个相对独立的领域。</a:t>
            </a:r>
            <a:endParaRPr lang="zh-CN" altLang="en-US" sz="1600" dirty="0">
              <a:solidFill>
                <a:schemeClr val="accent1"/>
              </a:solidFill>
              <a:latin typeface="+mn-ea"/>
              <a:ea typeface="+mn-ea"/>
            </a:endParaRPr>
          </a:p>
        </p:txBody>
      </p:sp>
      <p:pic>
        <p:nvPicPr>
          <p:cNvPr id="1026" name="Picture 2">
            <a:extLst>
              <a:ext uri="{FF2B5EF4-FFF2-40B4-BE49-F238E27FC236}">
                <a16:creationId xmlns:a16="http://schemas.microsoft.com/office/drawing/2014/main" id="{92093C89-C21E-4781-A9CD-31D261803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57" y="2873836"/>
            <a:ext cx="53038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4C545A8C-BAFA-46F5-A4B4-C0CB66F136F3}"/>
              </a:ext>
            </a:extLst>
          </p:cNvPr>
          <p:cNvSpPr/>
          <p:nvPr/>
        </p:nvSpPr>
        <p:spPr>
          <a:xfrm>
            <a:off x="6170389" y="4077072"/>
            <a:ext cx="5400600" cy="2554545"/>
          </a:xfrm>
          <a:prstGeom prst="rect">
            <a:avLst/>
          </a:prstGeom>
        </p:spPr>
        <p:txBody>
          <a:bodyPr wrap="square">
            <a:spAutoFit/>
          </a:bodyPr>
          <a:lstStyle/>
          <a:p>
            <a:r>
              <a:rPr lang="zh-CN" altLang="zh-CN" sz="1600" kern="100" dirty="0">
                <a:solidFill>
                  <a:schemeClr val="accent1"/>
                </a:solidFill>
                <a:latin typeface="+mn-ea"/>
                <a:ea typeface="+mn-ea"/>
                <a:cs typeface="Times New Roman" panose="02020603050405020304" pitchFamily="18" charset="0"/>
              </a:rPr>
              <a:t>少儿编程是人人都可以学的零基础的编程。国内外小学生编程早就出现了，信息技术奥数也一直存在，但是这些编程语言基本与程序员编写的程序接轨，并不适合所有儿童学习，编程教育也就没能在 </a:t>
            </a:r>
            <a:r>
              <a:rPr lang="en-US" altLang="zh-CN" sz="1600" kern="100" dirty="0">
                <a:solidFill>
                  <a:schemeClr val="accent1"/>
                </a:solidFill>
                <a:latin typeface="+mn-ea"/>
                <a:ea typeface="+mn-ea"/>
                <a:cs typeface="Times New Roman" panose="02020603050405020304" pitchFamily="18" charset="0"/>
              </a:rPr>
              <a:t>K12 </a:t>
            </a:r>
            <a:r>
              <a:rPr lang="zh-CN" altLang="zh-CN" sz="1600" kern="100" dirty="0">
                <a:solidFill>
                  <a:schemeClr val="accent1"/>
                </a:solidFill>
                <a:latin typeface="+mn-ea"/>
                <a:ea typeface="+mn-ea"/>
                <a:cs typeface="Times New Roman" panose="02020603050405020304" pitchFamily="18" charset="0"/>
              </a:rPr>
              <a:t>教育中推广开。</a:t>
            </a:r>
            <a:endParaRPr lang="en-US" altLang="zh-CN" sz="1600" kern="100" dirty="0">
              <a:solidFill>
                <a:schemeClr val="accent1"/>
              </a:solidFill>
              <a:latin typeface="+mn-ea"/>
              <a:ea typeface="+mn-ea"/>
              <a:cs typeface="Times New Roman" panose="02020603050405020304" pitchFamily="18" charset="0"/>
            </a:endParaRPr>
          </a:p>
          <a:p>
            <a:endParaRPr lang="en-US" altLang="zh-CN" sz="1600" kern="100" dirty="0">
              <a:solidFill>
                <a:schemeClr val="accent1"/>
              </a:solidFill>
              <a:latin typeface="+mn-ea"/>
              <a:ea typeface="+mn-ea"/>
              <a:cs typeface="Times New Roman" panose="02020603050405020304" pitchFamily="18" charset="0"/>
            </a:endParaRPr>
          </a:p>
          <a:p>
            <a:r>
              <a:rPr lang="zh-CN" altLang="zh-CN" sz="1600" kern="100" dirty="0">
                <a:solidFill>
                  <a:schemeClr val="accent1"/>
                </a:solidFill>
                <a:latin typeface="+mn-ea"/>
                <a:ea typeface="+mn-ea"/>
                <a:cs typeface="Times New Roman" panose="02020603050405020304" pitchFamily="18" charset="0"/>
              </a:rPr>
              <a:t>事实上，少儿编程不拘泥于采用哪种计算机语言，也不一定要使用计算机语言，凡是能锻炼编程思维的符号或图形化系统都可以作为编程语言。从本质上来讲，少儿编程是为了普及编程而设计的编程方式，是人人都可以学的零基础的编程。</a:t>
            </a:r>
            <a:endParaRPr lang="zh-CN" altLang="en-US" sz="1600" dirty="0">
              <a:solidFill>
                <a:schemeClr val="accent1"/>
              </a:solidFill>
              <a:latin typeface="+mn-ea"/>
              <a:ea typeface="+mn-ea"/>
            </a:endParaRPr>
          </a:p>
        </p:txBody>
      </p:sp>
      <p:pic>
        <p:nvPicPr>
          <p:cNvPr id="1027" name="Picture 3">
            <a:extLst>
              <a:ext uri="{FF2B5EF4-FFF2-40B4-BE49-F238E27FC236}">
                <a16:creationId xmlns:a16="http://schemas.microsoft.com/office/drawing/2014/main" id="{E93BC09D-5C19-4738-8A29-175462576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183" y="750178"/>
            <a:ext cx="50292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93592"/>
      </p:ext>
    </p:extLst>
  </p:cSld>
  <p:clrMapOvr>
    <a:masterClrMapping/>
  </p:clrMapOvr>
  <mc:AlternateContent xmlns:mc="http://schemas.openxmlformats.org/markup-compatibility/2006" xmlns:p14="http://schemas.microsoft.com/office/powerpoint/2010/main">
    <mc:Choice Requires="p14">
      <p:transition spd="slow" p14:dur="800" advTm="9866">
        <p14:prism/>
      </p:transition>
    </mc:Choice>
    <mc:Fallback xmlns="">
      <p:transition spd="slow" advTm="986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 fill="hold" grpId="0" nodeType="afterEffect" p14:presetBounceEnd="40000">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14:bounceEnd="40000">
                                          <p:cBhvr additive="base">
                                            <p:cTn id="15"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 fill="hold" grpId="0" nodeType="after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Pages>0</Pages>
  <Words>5241</Words>
  <Characters>0</Characters>
  <Application>Microsoft Office PowerPoint</Application>
  <DocSecurity>0</DocSecurity>
  <PresentationFormat>Custom</PresentationFormat>
  <Lines>0</Lines>
  <Paragraphs>416</Paragraphs>
  <Slides>34</Slides>
  <Notes>34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仿宋_GB2312</vt:lpstr>
      <vt:lpstr>宋体</vt:lpstr>
      <vt:lpstr>微软雅黑</vt:lpstr>
      <vt:lpstr>Arial</vt:lpstr>
      <vt:lpstr>Calibri</vt:lpstr>
      <vt:lpstr>Times New Roman</vt:lpstr>
      <vt:lpstr>Wingdings</vt:lpstr>
      <vt:lpstr>1_默认设计模板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CharactersWithSpaces>0</CharactersWithSpaces>
  <SharedDoc>false</SharedDoc>
  <HyperlinkBase>https://dxpu.taobao.com/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大侠素材铺科技有限公司</dc:title>
  <dc:creator>大侠素材铺</dc:creator>
  <dc:description>大侠素材铺_x000d_
淘宝店：https://dxpu.taobao.com/</dc:description>
  <cp:lastModifiedBy>Long Xiaobo</cp:lastModifiedBy>
  <cp:revision>831</cp:revision>
  <dcterms:created xsi:type="dcterms:W3CDTF">2013-01-25T01:44:32Z</dcterms:created>
  <dcterms:modified xsi:type="dcterms:W3CDTF">2018-06-15T07:37:39Z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